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2" r:id="rId2"/>
    <p:sldMasterId id="2147483704" r:id="rId3"/>
  </p:sldMasterIdLst>
  <p:notesMasterIdLst>
    <p:notesMasterId r:id="rId64"/>
  </p:notesMasterIdLst>
  <p:sldIdLst>
    <p:sldId id="256" r:id="rId4"/>
    <p:sldId id="257" r:id="rId5"/>
    <p:sldId id="259" r:id="rId6"/>
    <p:sldId id="315" r:id="rId7"/>
    <p:sldId id="316" r:id="rId8"/>
    <p:sldId id="323" r:id="rId9"/>
    <p:sldId id="324" r:id="rId10"/>
    <p:sldId id="267" r:id="rId11"/>
    <p:sldId id="302" r:id="rId12"/>
    <p:sldId id="325" r:id="rId13"/>
    <p:sldId id="263" r:id="rId14"/>
    <p:sldId id="269" r:id="rId15"/>
    <p:sldId id="270" r:id="rId16"/>
    <p:sldId id="274" r:id="rId17"/>
    <p:sldId id="271" r:id="rId18"/>
    <p:sldId id="272" r:id="rId19"/>
    <p:sldId id="273" r:id="rId20"/>
    <p:sldId id="275" r:id="rId21"/>
    <p:sldId id="276" r:id="rId22"/>
    <p:sldId id="326" r:id="rId23"/>
    <p:sldId id="291" r:id="rId24"/>
    <p:sldId id="314" r:id="rId25"/>
    <p:sldId id="292" r:id="rId26"/>
    <p:sldId id="317" r:id="rId27"/>
    <p:sldId id="327" r:id="rId28"/>
    <p:sldId id="296" r:id="rId29"/>
    <p:sldId id="312" r:id="rId30"/>
    <p:sldId id="277" r:id="rId31"/>
    <p:sldId id="278" r:id="rId32"/>
    <p:sldId id="279" r:id="rId33"/>
    <p:sldId id="280" r:id="rId34"/>
    <p:sldId id="281" r:id="rId35"/>
    <p:sldId id="328" r:id="rId36"/>
    <p:sldId id="285" r:id="rId37"/>
    <p:sldId id="288" r:id="rId38"/>
    <p:sldId id="290" r:id="rId39"/>
    <p:sldId id="297" r:id="rId40"/>
    <p:sldId id="293" r:id="rId41"/>
    <p:sldId id="300" r:id="rId42"/>
    <p:sldId id="301" r:id="rId43"/>
    <p:sldId id="304" r:id="rId44"/>
    <p:sldId id="306" r:id="rId45"/>
    <p:sldId id="329" r:id="rId46"/>
    <p:sldId id="307" r:id="rId47"/>
    <p:sldId id="308" r:id="rId48"/>
    <p:sldId id="310" r:id="rId49"/>
    <p:sldId id="262" r:id="rId50"/>
    <p:sldId id="309" r:id="rId51"/>
    <p:sldId id="319" r:id="rId52"/>
    <p:sldId id="320" r:id="rId53"/>
    <p:sldId id="318" r:id="rId54"/>
    <p:sldId id="321" r:id="rId55"/>
    <p:sldId id="265" r:id="rId56"/>
    <p:sldId id="266" r:id="rId57"/>
    <p:sldId id="260" r:id="rId58"/>
    <p:sldId id="311" r:id="rId59"/>
    <p:sldId id="305" r:id="rId60"/>
    <p:sldId id="298" r:id="rId61"/>
    <p:sldId id="303" r:id="rId62"/>
    <p:sldId id="289" r:id="rId6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D86"/>
    <a:srgbClr val="2E75B6"/>
    <a:srgbClr val="548235"/>
    <a:srgbClr val="7030A0"/>
    <a:srgbClr val="C00000"/>
    <a:srgbClr val="1367AF"/>
    <a:srgbClr val="FF0000"/>
    <a:srgbClr val="5B9BD5"/>
    <a:srgbClr val="3B3838"/>
    <a:srgbClr val="87C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1329" autoAdjust="0"/>
  </p:normalViewPr>
  <p:slideViewPr>
    <p:cSldViewPr snapToGrid="0">
      <p:cViewPr varScale="1">
        <p:scale>
          <a:sx n="60" d="100"/>
          <a:sy n="60" d="100"/>
        </p:scale>
        <p:origin x="936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6" Type="http://schemas.openxmlformats.org/officeDocument/2006/relationships/image" Target="../media/image32.emf"/><Relationship Id="rId1" Type="http://schemas.openxmlformats.org/officeDocument/2006/relationships/image" Target="../media/image17.emf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Relationship Id="rId6" Type="http://schemas.openxmlformats.org/officeDocument/2006/relationships/image" Target="../media/image173.emf"/><Relationship Id="rId5" Type="http://schemas.openxmlformats.org/officeDocument/2006/relationships/image" Target="../media/image172.emf"/><Relationship Id="rId4" Type="http://schemas.openxmlformats.org/officeDocument/2006/relationships/image" Target="../media/image171.e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19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4" Type="http://schemas.openxmlformats.org/officeDocument/2006/relationships/image" Target="../media/image116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6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image" Target="../media/image51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emf"/><Relationship Id="rId3" Type="http://schemas.openxmlformats.org/officeDocument/2006/relationships/image" Target="../media/image112.emf"/><Relationship Id="rId7" Type="http://schemas.openxmlformats.org/officeDocument/2006/relationships/image" Target="../media/image116.emf"/><Relationship Id="rId2" Type="http://schemas.openxmlformats.org/officeDocument/2006/relationships/image" Target="../media/image111.emf"/><Relationship Id="rId1" Type="http://schemas.openxmlformats.org/officeDocument/2006/relationships/image" Target="../media/image110.emf"/><Relationship Id="rId6" Type="http://schemas.openxmlformats.org/officeDocument/2006/relationships/image" Target="../media/image115.emf"/><Relationship Id="rId5" Type="http://schemas.openxmlformats.org/officeDocument/2006/relationships/image" Target="../media/image114.emf"/><Relationship Id="rId10" Type="http://schemas.openxmlformats.org/officeDocument/2006/relationships/image" Target="../media/image119.emf"/><Relationship Id="rId4" Type="http://schemas.openxmlformats.org/officeDocument/2006/relationships/image" Target="../media/image113.emf"/><Relationship Id="rId9" Type="http://schemas.openxmlformats.org/officeDocument/2006/relationships/image" Target="../media/image118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emf"/><Relationship Id="rId1" Type="http://schemas.openxmlformats.org/officeDocument/2006/relationships/image" Target="../media/image121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2" Type="http://schemas.openxmlformats.org/officeDocument/2006/relationships/image" Target="../media/image133.emf"/><Relationship Id="rId1" Type="http://schemas.openxmlformats.org/officeDocument/2006/relationships/image" Target="../media/image132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drawings/_rels/vmlDrawing9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emf"/><Relationship Id="rId3" Type="http://schemas.openxmlformats.org/officeDocument/2006/relationships/image" Target="../media/image158.emf"/><Relationship Id="rId7" Type="http://schemas.openxmlformats.org/officeDocument/2006/relationships/image" Target="../media/image162.emf"/><Relationship Id="rId2" Type="http://schemas.openxmlformats.org/officeDocument/2006/relationships/image" Target="../media/image157.emf"/><Relationship Id="rId1" Type="http://schemas.openxmlformats.org/officeDocument/2006/relationships/image" Target="../media/image156.emf"/><Relationship Id="rId6" Type="http://schemas.openxmlformats.org/officeDocument/2006/relationships/image" Target="../media/image161.emf"/><Relationship Id="rId5" Type="http://schemas.openxmlformats.org/officeDocument/2006/relationships/image" Target="../media/image160.emf"/><Relationship Id="rId4" Type="http://schemas.openxmlformats.org/officeDocument/2006/relationships/image" Target="../media/image15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DE5A-57F3-450D-AE24-5E22465E6967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99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Clusterização</a:t>
            </a:r>
            <a:r>
              <a:rPr lang="pt-BR" dirty="0" smtClean="0"/>
              <a:t>:</a:t>
            </a:r>
            <a:r>
              <a:rPr lang="pt-BR" baseline="0" dirty="0" smtClean="0"/>
              <a:t> Processo de agrupar um conjunto de objetos em classes de objetos similares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Escolhe k elementos randomicamente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Atribui os objetos restantes para o centroide mais próximo, criando k clusters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Recalcula os centroides a partir dos elementos pertencentes à cada cluster</a:t>
            </a:r>
          </a:p>
          <a:p>
            <a:pPr marL="228600" indent="-228600">
              <a:buAutoNum type="arabicParenR"/>
            </a:pPr>
            <a:r>
              <a:rPr lang="pt-BR" baseline="0" smtClean="0"/>
              <a:t>Repete passos 2 e 3 até convergir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683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4186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Clusterização</a:t>
            </a:r>
            <a:r>
              <a:rPr lang="pt-BR" dirty="0" smtClean="0"/>
              <a:t>:</a:t>
            </a:r>
            <a:r>
              <a:rPr lang="pt-BR" baseline="0" dirty="0" smtClean="0"/>
              <a:t> Processo de agrupar um conjunto de objetos em classes de objetos similares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Escolhe k elementos randomicamente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Atribui os objetos restantes para o centroide mais próximo, criando k clusters</a:t>
            </a:r>
          </a:p>
          <a:p>
            <a:pPr marL="228600" indent="-228600">
              <a:buAutoNum type="arabicParenR"/>
            </a:pPr>
            <a:r>
              <a:rPr lang="pt-BR" baseline="0" dirty="0" smtClean="0"/>
              <a:t>Recalcula os centroides a partir dos elementos pertencentes à cada cluster</a:t>
            </a:r>
          </a:p>
          <a:p>
            <a:pPr marL="228600" indent="-228600">
              <a:buAutoNum type="arabicParenR"/>
            </a:pPr>
            <a:r>
              <a:rPr lang="pt-BR" baseline="0" smtClean="0"/>
              <a:t>Repete passos 2 e 3 até convergir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9236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Exibir</a:t>
            </a:r>
            <a:r>
              <a:rPr lang="pt-BR" baseline="0" dirty="0" smtClean="0"/>
              <a:t> uma imagem de um mapa</a:t>
            </a:r>
          </a:p>
          <a:p>
            <a:r>
              <a:rPr lang="pt-BR" baseline="0" dirty="0" smtClean="0"/>
              <a:t>Adicionar um objeto (corredor, cliclista)</a:t>
            </a:r>
          </a:p>
          <a:p>
            <a:r>
              <a:rPr lang="pt-BR" baseline="0" dirty="0" smtClean="0"/>
              <a:t>Adicionar animação?</a:t>
            </a:r>
          </a:p>
          <a:p>
            <a:r>
              <a:rPr lang="pt-BR" baseline="0" dirty="0" smtClean="0"/>
              <a:t>Apresentar a trajetória como discreta, ou seja, apenas apresentar os pontos coletados (que a gente pode inferir as informações entre cada coleta, mas que elas não vão ser precisas</a:t>
            </a:r>
          </a:p>
          <a:p>
            <a:endParaRPr lang="pt-BR" baseline="0" dirty="0" smtClean="0"/>
          </a:p>
          <a:p>
            <a:r>
              <a:rPr lang="pt-BR" baseline="0" dirty="0" smtClean="0"/>
              <a:t>Inverter a ordem. Apresentar primeiro uma trajetória, explicar o que é trajetória, </a:t>
            </a:r>
            <a:r>
              <a:rPr lang="pt-BR" baseline="0" dirty="0" err="1" smtClean="0"/>
              <a:t>bla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bla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bla</a:t>
            </a:r>
            <a:endParaRPr lang="pt-BR" baseline="0" dirty="0" smtClean="0"/>
          </a:p>
          <a:p>
            <a:endParaRPr lang="pt-BR" baseline="0" dirty="0" smtClean="0"/>
          </a:p>
          <a:p>
            <a:r>
              <a:rPr lang="en-US" dirty="0" smtClean="0"/>
              <a:t>Can we extract meaningful information from these records? </a:t>
            </a:r>
            <a:r>
              <a:rPr lang="en-US" smtClean="0"/>
              <a:t>What if we were dealing with groups of objects?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052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Nosso</a:t>
            </a:r>
            <a:r>
              <a:rPr lang="en-US" dirty="0" smtClean="0"/>
              <a:t> </a:t>
            </a:r>
            <a:r>
              <a:rPr lang="en-US" dirty="0" err="1" smtClean="0"/>
              <a:t>trabalho</a:t>
            </a:r>
            <a:r>
              <a:rPr lang="en-US" dirty="0" smtClean="0"/>
              <a:t> é </a:t>
            </a:r>
            <a:r>
              <a:rPr lang="en-US" dirty="0" err="1" smtClean="0"/>
              <a:t>composto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4 </a:t>
            </a:r>
            <a:r>
              <a:rPr lang="en-US" baseline="0" dirty="0" err="1" smtClean="0"/>
              <a:t>áreas</a:t>
            </a:r>
            <a:endParaRPr lang="en-US" baseline="0" dirty="0" smtClean="0"/>
          </a:p>
          <a:p>
            <a:r>
              <a:rPr lang="en-US" baseline="0" dirty="0" err="1" smtClean="0"/>
              <a:t>Visualização</a:t>
            </a:r>
            <a:endParaRPr lang="en-US" baseline="0" dirty="0" smtClean="0"/>
          </a:p>
          <a:p>
            <a:r>
              <a:rPr lang="en-US" baseline="0" dirty="0" err="1" smtClean="0"/>
              <a:t>Clusterização</a:t>
            </a:r>
            <a:endParaRPr lang="en-US" baseline="0" dirty="0" smtClean="0"/>
          </a:p>
          <a:p>
            <a:r>
              <a:rPr lang="en-US" baseline="0" dirty="0" err="1" smtClean="0"/>
              <a:t>Interação</a:t>
            </a:r>
            <a:endParaRPr lang="en-US" baseline="0" dirty="0" smtClean="0"/>
          </a:p>
          <a:p>
            <a:r>
              <a:rPr lang="en-US" baseline="0" dirty="0" smtClean="0"/>
              <a:t>E Sketching</a:t>
            </a:r>
          </a:p>
          <a:p>
            <a:r>
              <a:rPr lang="en-US" baseline="0" dirty="0" smtClean="0"/>
              <a:t>E Agora </a:t>
            </a:r>
            <a:r>
              <a:rPr lang="en-US" baseline="0" dirty="0" err="1" smtClean="0"/>
              <a:t>vou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brevemente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relacionados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áreas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000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Algumas</a:t>
            </a:r>
            <a:r>
              <a:rPr lang="en-US" dirty="0" smtClean="0"/>
              <a:t> </a:t>
            </a:r>
            <a:r>
              <a:rPr lang="en-US" dirty="0" err="1" smtClean="0"/>
              <a:t>técnicas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terceira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dimensão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exibir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O space time cube, do </a:t>
            </a:r>
            <a:r>
              <a:rPr lang="en-US" baseline="0" dirty="0" err="1" smtClean="0"/>
              <a:t>Kraak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Ormeling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projeta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mapa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dimensões</a:t>
            </a:r>
            <a:r>
              <a:rPr lang="en-US" baseline="0" dirty="0" smtClean="0"/>
              <a:t> x e z, e o tempo </a:t>
            </a:r>
            <a:r>
              <a:rPr lang="en-US" baseline="0" dirty="0" err="1" smtClean="0"/>
              <a:t>acaba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estendendo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longo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eixo</a:t>
            </a:r>
            <a:r>
              <a:rPr lang="en-US" baseline="0" dirty="0" smtClean="0"/>
              <a:t> y.</a:t>
            </a:r>
          </a:p>
          <a:p>
            <a:r>
              <a:rPr lang="en-US" baseline="0" dirty="0" err="1" smtClean="0"/>
              <a:t>Apesar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serem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apresentarem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dimensão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tbm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Visualizar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várias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complicado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resultar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oclusão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necessitando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interação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girar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manipular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esses</a:t>
            </a:r>
            <a:r>
              <a:rPr lang="en-US" baseline="0" dirty="0" smtClean="0"/>
              <a:t> dados.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bastante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difícil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obter</a:t>
            </a:r>
            <a:r>
              <a:rPr lang="en-US" baseline="0" dirty="0" smtClean="0"/>
              <a:t> insights, e </a:t>
            </a: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ocasionar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visualizações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bagunçadas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Outro </a:t>
            </a:r>
            <a:r>
              <a:rPr lang="en-US" baseline="0" dirty="0" err="1" smtClean="0"/>
              <a:t>grupo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trabalhos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atacam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agregação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ajuda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fazendo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forma de </a:t>
            </a:r>
            <a:r>
              <a:rPr lang="en-US" baseline="0" dirty="0" err="1" smtClean="0"/>
              <a:t>clusterização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proximidade</a:t>
            </a:r>
            <a:r>
              <a:rPr lang="en-US" baseline="0" dirty="0" smtClean="0"/>
              <a:t>. 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Andrienko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Andrienko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agrega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espacialmente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combinando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fluxos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trajetorias</a:t>
            </a:r>
            <a:r>
              <a:rPr lang="en-US" baseline="0" dirty="0" smtClean="0"/>
              <a:t> entre </a:t>
            </a:r>
            <a:r>
              <a:rPr lang="en-US" baseline="0" dirty="0" err="1" smtClean="0"/>
              <a:t>áreas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Isso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útil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reduzir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número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mas </a:t>
            </a:r>
            <a:r>
              <a:rPr lang="en-US" baseline="0" dirty="0" err="1" smtClean="0"/>
              <a:t>torna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difícil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grupos</a:t>
            </a:r>
            <a:r>
              <a:rPr lang="en-US" baseline="0" dirty="0" smtClean="0"/>
              <a:t> entre as </a:t>
            </a:r>
            <a:r>
              <a:rPr lang="en-US" baseline="0" dirty="0" err="1" smtClean="0"/>
              <a:t>áreas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2483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 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aí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entram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técnicas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baseadas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Recentemente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diversas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técnicas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focaram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especificamente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Tominski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3d para </a:t>
            </a:r>
            <a:r>
              <a:rPr lang="en-US" baseline="0" dirty="0" err="1" smtClean="0"/>
              <a:t>visualizar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ideia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aqui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empilhar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mapeando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atributo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específico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(no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velocidade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forma, é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analisar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comportamento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compartilham</a:t>
            </a:r>
            <a:r>
              <a:rPr lang="en-US" baseline="0" dirty="0" smtClean="0"/>
              <a:t>  um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caminho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Porém</a:t>
            </a:r>
            <a:r>
              <a:rPr lang="en-US" baseline="0" dirty="0" smtClean="0"/>
              <a:t>, é </a:t>
            </a:r>
            <a:r>
              <a:rPr lang="en-US" baseline="0" dirty="0" err="1" smtClean="0"/>
              <a:t>limitada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senão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acaba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confuso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poluído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trabalho</a:t>
            </a:r>
            <a:r>
              <a:rPr lang="en-US" baseline="0" dirty="0" smtClean="0"/>
              <a:t> do Oliveira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faz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mapeamento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 para cor. </a:t>
            </a:r>
            <a:r>
              <a:rPr lang="en-US" baseline="0" dirty="0" err="1" smtClean="0"/>
              <a:t>Nesse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esforço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porcentagem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batimento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linha</a:t>
            </a:r>
            <a:r>
              <a:rPr lang="en-US" baseline="0" dirty="0" smtClean="0"/>
              <a:t> é um </a:t>
            </a:r>
            <a:r>
              <a:rPr lang="en-US" baseline="0" dirty="0" err="1" smtClean="0"/>
              <a:t>corredor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longo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corrida. Como </a:t>
            </a:r>
            <a:r>
              <a:rPr lang="en-US" baseline="0" dirty="0" err="1" smtClean="0"/>
              <a:t>todos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compartilham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trajeto</a:t>
            </a:r>
            <a:r>
              <a:rPr lang="en-US" baseline="0" dirty="0" smtClean="0"/>
              <a:t>, é </a:t>
            </a:r>
            <a:r>
              <a:rPr lang="en-US" baseline="0" dirty="0" err="1" smtClean="0"/>
              <a:t>possível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trechos</a:t>
            </a:r>
            <a:r>
              <a:rPr lang="en-US" baseline="0" dirty="0" smtClean="0"/>
              <a:t> das corridas que </a:t>
            </a:r>
            <a:r>
              <a:rPr lang="en-US" baseline="0" dirty="0" err="1" smtClean="0"/>
              <a:t>exigem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menos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esforço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corredores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assim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corredores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estão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sempre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próximos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esforço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máximo</a:t>
            </a:r>
            <a:r>
              <a:rPr lang="en-US" baseline="0" dirty="0" smtClean="0"/>
              <a:t>. Da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forma que </a:t>
            </a:r>
            <a:r>
              <a:rPr lang="en-US" baseline="0" dirty="0" err="1" smtClean="0"/>
              <a:t>nós</a:t>
            </a:r>
            <a:r>
              <a:rPr lang="en-US" baseline="0" dirty="0" smtClean="0"/>
              <a:t>, Oliveira </a:t>
            </a:r>
            <a:r>
              <a:rPr lang="en-US" baseline="0" dirty="0" err="1" smtClean="0"/>
              <a:t>utiliza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de corridas.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campo de </a:t>
            </a:r>
            <a:r>
              <a:rPr lang="en-US" baseline="0" dirty="0" err="1" smtClean="0"/>
              <a:t>visualização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nossa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técnica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utilize-se de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mapear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attributos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Dessa</a:t>
            </a:r>
            <a:r>
              <a:rPr lang="en-US" baseline="0" dirty="0" smtClean="0"/>
              <a:t> forma,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algumas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escalas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cor</a:t>
            </a:r>
            <a:r>
              <a:rPr lang="en-US" baseline="0" dirty="0" smtClean="0"/>
              <a:t>, e </a:t>
            </a:r>
            <a:r>
              <a:rPr lang="en-US" baseline="0" dirty="0" err="1" smtClean="0"/>
              <a:t>mapeamos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155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Quando</a:t>
            </a:r>
            <a:r>
              <a:rPr lang="en-US" dirty="0" smtClean="0"/>
              <a:t> </a:t>
            </a:r>
            <a:r>
              <a:rPr lang="en-US" dirty="0" err="1" smtClean="0"/>
              <a:t>conhecimento</a:t>
            </a:r>
            <a:r>
              <a:rPr lang="en-US" dirty="0" smtClean="0"/>
              <a:t> </a:t>
            </a:r>
            <a:r>
              <a:rPr lang="en-US" dirty="0" err="1" smtClean="0"/>
              <a:t>prévio</a:t>
            </a:r>
            <a:r>
              <a:rPr lang="en-US" dirty="0" smtClean="0"/>
              <a:t> </a:t>
            </a:r>
            <a:r>
              <a:rPr lang="en-US" dirty="0" err="1" smtClean="0"/>
              <a:t>indica</a:t>
            </a:r>
            <a:r>
              <a:rPr lang="en-US" dirty="0" smtClean="0"/>
              <a:t> que  um </a:t>
            </a:r>
            <a:r>
              <a:rPr lang="en-US" dirty="0" err="1" smtClean="0"/>
              <a:t>pequeno</a:t>
            </a:r>
            <a:r>
              <a:rPr lang="en-US" dirty="0" smtClean="0"/>
              <a:t>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comportamentos</a:t>
            </a:r>
            <a:r>
              <a:rPr lang="en-US" dirty="0" smtClean="0"/>
              <a:t> </a:t>
            </a:r>
            <a:r>
              <a:rPr lang="en-US" dirty="0" err="1" smtClean="0"/>
              <a:t>estão</a:t>
            </a:r>
            <a:r>
              <a:rPr lang="en-US" dirty="0" smtClean="0"/>
              <a:t> presents </a:t>
            </a:r>
            <a:r>
              <a:rPr lang="en-US" dirty="0" err="1" smtClean="0"/>
              <a:t>em</a:t>
            </a:r>
            <a:r>
              <a:rPr lang="en-US" dirty="0" smtClean="0"/>
              <a:t> um </a:t>
            </a:r>
            <a:r>
              <a:rPr lang="en-US" dirty="0" err="1" smtClean="0"/>
              <a:t>conjunto</a:t>
            </a:r>
            <a:r>
              <a:rPr lang="en-US" dirty="0" smtClean="0"/>
              <a:t> de dados, </a:t>
            </a:r>
            <a:r>
              <a:rPr lang="en-US" dirty="0" err="1" smtClean="0"/>
              <a:t>então</a:t>
            </a:r>
            <a:r>
              <a:rPr lang="en-US" dirty="0" smtClean="0"/>
              <a:t> </a:t>
            </a:r>
            <a:r>
              <a:rPr lang="en-US" dirty="0" err="1" smtClean="0"/>
              <a:t>clusterização</a:t>
            </a:r>
            <a:r>
              <a:rPr lang="en-US" dirty="0" smtClean="0"/>
              <a:t> se </a:t>
            </a:r>
            <a:r>
              <a:rPr lang="en-US" dirty="0" err="1" smtClean="0"/>
              <a:t>torna</a:t>
            </a:r>
            <a:r>
              <a:rPr lang="en-US" dirty="0" smtClean="0"/>
              <a:t> </a:t>
            </a:r>
            <a:r>
              <a:rPr lang="en-US" dirty="0" err="1" smtClean="0"/>
              <a:t>atrativa</a:t>
            </a:r>
            <a:r>
              <a:rPr lang="en-US" dirty="0" smtClean="0"/>
              <a:t>. O </a:t>
            </a:r>
            <a:r>
              <a:rPr lang="en-US" dirty="0" err="1" smtClean="0"/>
              <a:t>objetivo</a:t>
            </a:r>
            <a:r>
              <a:rPr lang="en-US" baseline="0" dirty="0" smtClean="0"/>
              <a:t> é detector e </a:t>
            </a:r>
            <a:r>
              <a:rPr lang="en-US" baseline="0" dirty="0" err="1" smtClean="0"/>
              <a:t>agrupar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instâncias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similares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caminhos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parecidos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 </a:t>
            </a:r>
            <a:r>
              <a:rPr lang="en-US" baseline="0" dirty="0" err="1" smtClean="0"/>
              <a:t>primeiro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técnicas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clusterização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compreende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técnicas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baseadas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densidade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funcionam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tentando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extrair</a:t>
            </a:r>
            <a:r>
              <a:rPr lang="en-US" baseline="0" dirty="0" smtClean="0"/>
              <a:t> features das </a:t>
            </a:r>
            <a:r>
              <a:rPr lang="en-US" baseline="0" dirty="0" err="1" smtClean="0"/>
              <a:t>trajetórias</a:t>
            </a:r>
            <a:endParaRPr lang="en-US" baseline="0" dirty="0" smtClean="0"/>
          </a:p>
          <a:p>
            <a:r>
              <a:rPr lang="en-US" baseline="0" dirty="0" smtClean="0"/>
              <a:t>A </a:t>
            </a:r>
            <a:r>
              <a:rPr lang="en-US" baseline="0" dirty="0" err="1" smtClean="0"/>
              <a:t>técnica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utilizada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clusterização</a:t>
            </a:r>
            <a:r>
              <a:rPr lang="en-US" baseline="0" dirty="0" smtClean="0"/>
              <a:t> é a </a:t>
            </a:r>
            <a:r>
              <a:rPr lang="en-US" baseline="0" dirty="0" err="1" smtClean="0"/>
              <a:t>proposta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Lee…</a:t>
            </a:r>
          </a:p>
          <a:p>
            <a:r>
              <a:rPr lang="en-US" baseline="0" dirty="0" err="1" smtClean="0"/>
              <a:t>Enquanto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interessante</a:t>
            </a:r>
            <a:r>
              <a:rPr lang="en-US" baseline="0" dirty="0" smtClean="0"/>
              <a:t> para detector </a:t>
            </a:r>
            <a:r>
              <a:rPr lang="en-US" baseline="0" dirty="0" err="1" smtClean="0"/>
              <a:t>padrões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locais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geralmente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falha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detector um </a:t>
            </a:r>
            <a:r>
              <a:rPr lang="en-US" baseline="0" dirty="0" err="1" smtClean="0"/>
              <a:t>padrão</a:t>
            </a:r>
            <a:r>
              <a:rPr lang="en-US" baseline="0" dirty="0" smtClean="0"/>
              <a:t> global,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há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particionamento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inicialmente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Outro </a:t>
            </a:r>
            <a:r>
              <a:rPr lang="en-US" baseline="0" dirty="0" err="1" smtClean="0"/>
              <a:t>grupo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clusterização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composta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aquelas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tentam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represnetar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parecidas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parecidos</a:t>
            </a:r>
            <a:r>
              <a:rPr lang="en-US" baseline="0" dirty="0" smtClean="0"/>
              <a:t> que as </a:t>
            </a:r>
            <a:r>
              <a:rPr lang="en-US" baseline="0" dirty="0" err="1" smtClean="0"/>
              <a:t>representam</a:t>
            </a:r>
            <a:r>
              <a:rPr lang="en-US" baseline="0" dirty="0" smtClean="0"/>
              <a:t>. A </a:t>
            </a:r>
            <a:r>
              <a:rPr lang="en-US" baseline="0" dirty="0" err="1" smtClean="0"/>
              <a:t>técnica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Ferreira </a:t>
            </a:r>
            <a:r>
              <a:rPr lang="en-US" baseline="0" dirty="0" err="1" smtClean="0"/>
              <a:t>utiliza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abordagem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utilizam</a:t>
            </a:r>
            <a:r>
              <a:rPr lang="en-US" baseline="0" dirty="0" smtClean="0"/>
              <a:t> um fitting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vetoriais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possam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aproximadas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pelas</a:t>
            </a:r>
            <a:r>
              <a:rPr lang="en-US" baseline="0" dirty="0" smtClean="0"/>
              <a:t> streamlines de um campo </a:t>
            </a:r>
            <a:r>
              <a:rPr lang="en-US" baseline="0" dirty="0" err="1" smtClean="0"/>
              <a:t>vetorial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irão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compor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mesmo</a:t>
            </a:r>
            <a:r>
              <a:rPr lang="en-US" baseline="0" dirty="0" smtClean="0"/>
              <a:t> cluster. Uma das </a:t>
            </a:r>
            <a:r>
              <a:rPr lang="en-US" baseline="0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vantagens</a:t>
            </a:r>
            <a:r>
              <a:rPr lang="en-US" baseline="0" dirty="0" smtClean="0"/>
              <a:t> é o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detectar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padrões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globais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vez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representam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todo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Esse</a:t>
            </a:r>
            <a:r>
              <a:rPr lang="en-US" baseline="0" dirty="0" smtClean="0"/>
              <a:t> é o </a:t>
            </a:r>
            <a:r>
              <a:rPr lang="en-US" baseline="0" dirty="0" err="1" smtClean="0"/>
              <a:t>método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parecido</a:t>
            </a:r>
            <a:r>
              <a:rPr lang="en-US" baseline="0" dirty="0" smtClean="0"/>
              <a:t> com o </a:t>
            </a:r>
            <a:r>
              <a:rPr lang="en-US" baseline="0" dirty="0" err="1" smtClean="0"/>
              <a:t>nosso</a:t>
            </a:r>
            <a:r>
              <a:rPr lang="en-US" baseline="0" dirty="0" smtClean="0"/>
              <a:t>. O que </a:t>
            </a:r>
            <a:r>
              <a:rPr lang="en-US" baseline="0" dirty="0" err="1" smtClean="0"/>
              <a:t>nós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identificamos</a:t>
            </a:r>
            <a:r>
              <a:rPr lang="en-US" baseline="0" dirty="0" smtClean="0"/>
              <a:t> é que o </a:t>
            </a:r>
            <a:r>
              <a:rPr lang="en-US" baseline="0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pelo</a:t>
            </a:r>
            <a:r>
              <a:rPr lang="en-US" baseline="0" dirty="0" smtClean="0"/>
              <a:t> VFKM </a:t>
            </a:r>
            <a:r>
              <a:rPr lang="en-US" baseline="0" dirty="0" err="1" smtClean="0"/>
              <a:t>poderia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generalizado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uso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múltiplos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attributos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179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Técnicas</a:t>
            </a:r>
            <a:r>
              <a:rPr lang="en-US" dirty="0" smtClean="0"/>
              <a:t> de </a:t>
            </a:r>
            <a:r>
              <a:rPr lang="en-US" dirty="0" err="1" smtClean="0"/>
              <a:t>interação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populares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trabalhar</a:t>
            </a:r>
            <a:r>
              <a:rPr lang="en-US" baseline="0" dirty="0" smtClean="0"/>
              <a:t> com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. Da </a:t>
            </a:r>
            <a:r>
              <a:rPr lang="en-US" baseline="0" dirty="0" err="1" smtClean="0"/>
              <a:t>mesma</a:t>
            </a:r>
            <a:r>
              <a:rPr lang="en-US" baseline="0" dirty="0" smtClean="0"/>
              <a:t> forma que </a:t>
            </a:r>
            <a:r>
              <a:rPr lang="en-US" baseline="0" dirty="0" err="1" smtClean="0"/>
              <a:t>importantes</a:t>
            </a:r>
            <a:r>
              <a:rPr lang="en-US" baseline="0" dirty="0" smtClean="0"/>
              <a:t> para prover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exploração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interativa</a:t>
            </a:r>
            <a:r>
              <a:rPr lang="en-US" baseline="0" dirty="0" smtClean="0"/>
              <a:t> das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também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desafiadoras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exemplo</a:t>
            </a:r>
            <a:r>
              <a:rPr lang="en-US" baseline="0" dirty="0" smtClean="0"/>
              <a:t>, Ferreira </a:t>
            </a:r>
            <a:r>
              <a:rPr lang="en-US" baseline="0" dirty="0" err="1" smtClean="0"/>
              <a:t>propós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ferramenta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suporta</a:t>
            </a:r>
            <a:r>
              <a:rPr lang="en-US" baseline="0" dirty="0" smtClean="0"/>
              <a:t> queries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conjunto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grande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Wang propos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interface para </a:t>
            </a:r>
            <a:r>
              <a:rPr lang="en-US" baseline="0" dirty="0" err="1" smtClean="0"/>
              <a:t>tentar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identificar</a:t>
            </a:r>
            <a:r>
              <a:rPr lang="en-US" baseline="0" dirty="0" smtClean="0"/>
              <a:t> e explorer </a:t>
            </a:r>
            <a:r>
              <a:rPr lang="en-US" baseline="0" dirty="0" err="1" smtClean="0"/>
              <a:t>congestionamentos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suas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propagações</a:t>
            </a:r>
            <a:r>
              <a:rPr lang="en-US" baseline="0" dirty="0" smtClean="0"/>
              <a:t>. Como </a:t>
            </a:r>
            <a:r>
              <a:rPr lang="en-US" baseline="0" dirty="0" err="1" smtClean="0"/>
              <a:t>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afetam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demais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ruas</a:t>
            </a:r>
            <a:r>
              <a:rPr lang="en-US" baseline="0" dirty="0" smtClean="0"/>
              <a:t>. Como </a:t>
            </a:r>
            <a:r>
              <a:rPr lang="en-US" baseline="0" dirty="0" err="1" smtClean="0"/>
              <a:t>eles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crescem</a:t>
            </a:r>
            <a:r>
              <a:rPr lang="en-US" baseline="0" dirty="0" smtClean="0"/>
              <a:t>…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1722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Já</a:t>
            </a:r>
            <a:r>
              <a:rPr lang="en-US" dirty="0" smtClean="0"/>
              <a:t>,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última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área</a:t>
            </a:r>
            <a:r>
              <a:rPr lang="en-US" baseline="0" dirty="0" smtClean="0"/>
              <a:t> é </a:t>
            </a:r>
            <a:r>
              <a:rPr lang="en-US" baseline="0" dirty="0" err="1" smtClean="0"/>
              <a:t>relacionada</a:t>
            </a:r>
            <a:r>
              <a:rPr lang="en-US" baseline="0" dirty="0" smtClean="0"/>
              <a:t> a sketches. É um </a:t>
            </a:r>
            <a:r>
              <a:rPr lang="en-US" baseline="0" dirty="0" err="1" smtClean="0"/>
              <a:t>modo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natural e intuitive. Um dos </a:t>
            </a:r>
            <a:r>
              <a:rPr lang="en-US" baseline="0" dirty="0" err="1" smtClean="0"/>
              <a:t>principais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benefícios</a:t>
            </a:r>
            <a:r>
              <a:rPr lang="en-US" baseline="0" dirty="0" smtClean="0"/>
              <a:t> é que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usuários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desenhar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cima</a:t>
            </a:r>
            <a:r>
              <a:rPr lang="en-US" baseline="0" dirty="0" smtClean="0"/>
              <a:t> dos dados.</a:t>
            </a:r>
          </a:p>
          <a:p>
            <a:r>
              <a:rPr lang="en-US" baseline="0" dirty="0" err="1" smtClean="0"/>
              <a:t>Shroeder</a:t>
            </a:r>
            <a:r>
              <a:rPr lang="en-US" baseline="0" dirty="0" smtClean="0"/>
              <a:t> propos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interface que </a:t>
            </a:r>
            <a:r>
              <a:rPr lang="en-US" baseline="0" dirty="0" err="1" smtClean="0"/>
              <a:t>permite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ilustradores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desenhem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campos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vetorias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2D.</a:t>
            </a:r>
          </a:p>
          <a:p>
            <a:r>
              <a:rPr lang="en-US" baseline="0" dirty="0" err="1" smtClean="0"/>
              <a:t>Já</a:t>
            </a:r>
            <a:r>
              <a:rPr lang="en-US" baseline="0" dirty="0" smtClean="0"/>
              <a:t>, Wei </a:t>
            </a:r>
            <a:r>
              <a:rPr lang="en-US" baseline="0" dirty="0" err="1" smtClean="0"/>
              <a:t>propôs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interface de sketching para realizer </a:t>
            </a:r>
            <a:r>
              <a:rPr lang="en-US" baseline="0" dirty="0" err="1" smtClean="0"/>
              <a:t>consultas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seja</a:t>
            </a:r>
            <a:r>
              <a:rPr lang="en-US" baseline="0" dirty="0" smtClean="0"/>
              <a:t>, o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desenha</a:t>
            </a:r>
            <a:r>
              <a:rPr lang="en-US" baseline="0" dirty="0" smtClean="0"/>
              <a:t> 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</a:t>
            </a:r>
            <a:r>
              <a:rPr lang="en-US" baseline="0" dirty="0" smtClean="0"/>
              <a:t>, e o Sistema </a:t>
            </a:r>
            <a:r>
              <a:rPr lang="en-US" baseline="0" dirty="0" err="1" smtClean="0"/>
              <a:t>retorna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trajetórias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melhor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aproximam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aquela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trajetória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Nós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ideia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semelhante</a:t>
            </a:r>
            <a:r>
              <a:rPr lang="en-US" baseline="0" dirty="0" smtClean="0"/>
              <a:t> à do </a:t>
            </a:r>
            <a:r>
              <a:rPr lang="en-US" baseline="0" dirty="0" err="1" smtClean="0"/>
              <a:t>wei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onde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usuário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desenha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séries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temporais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atributos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ele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pretende</a:t>
            </a:r>
            <a:r>
              <a:rPr lang="en-US" baseline="0" dirty="0" smtClean="0"/>
              <a:t> '</a:t>
            </a:r>
            <a:r>
              <a:rPr lang="en-US" baseline="0" dirty="0" err="1" smtClean="0"/>
              <a:t>pesquisar</a:t>
            </a:r>
            <a:r>
              <a:rPr lang="en-US" baseline="0" dirty="0" smtClean="0"/>
              <a:t>', e o </a:t>
            </a:r>
            <a:r>
              <a:rPr lang="en-US" baseline="0" dirty="0" err="1" smtClean="0"/>
              <a:t>nosso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sistema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cria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trajetória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será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usada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base no </a:t>
            </a:r>
            <a:r>
              <a:rPr lang="en-US" baseline="0" dirty="0" err="1" smtClean="0"/>
              <a:t>processo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clusterização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40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</a:t>
            </a:r>
            <a:r>
              <a:rPr lang="en-US" baseline="0" dirty="0" smtClean="0"/>
              <a:t> que </a:t>
            </a:r>
            <a:r>
              <a:rPr lang="en-US" baseline="0" dirty="0" err="1" smtClean="0"/>
              <a:t>tenhamos</a:t>
            </a:r>
            <a:r>
              <a:rPr lang="en-US" baseline="0" dirty="0" smtClean="0"/>
              <a:t> um dataset com </a:t>
            </a:r>
            <a:r>
              <a:rPr lang="en-US" baseline="0" dirty="0" err="1" smtClean="0"/>
              <a:t>milhões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trajetórias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885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 flip="none" rotWithShape="1">
          <a:gsLst>
            <a:gs pos="0">
              <a:srgbClr val="0C4D86"/>
            </a:gs>
            <a:gs pos="49000">
              <a:srgbClr val="1367AF"/>
            </a:gs>
            <a:gs pos="100000">
              <a:srgbClr val="0C4D86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45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título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spcBef>
                <a:spcPts val="0"/>
              </a:spcBef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Terceiro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3"/>
            <a:r>
              <a:rPr lang="en-US" noProof="0" dirty="0" smtClean="0"/>
              <a:t>Quarto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nível</a:t>
            </a:r>
            <a:endParaRPr lang="en-US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17785"/>
            <a:ext cx="5335172" cy="455917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Terceiro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3"/>
            <a:r>
              <a:rPr lang="en-US" noProof="0" dirty="0" smtClean="0"/>
              <a:t>Quarto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nível</a:t>
            </a:r>
            <a:endParaRPr lang="en-US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9156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4323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10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9650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341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677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130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38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8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5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89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9954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17785"/>
            <a:ext cx="5335172" cy="45591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 b="1"/>
            </a:lvl1pPr>
          </a:lstStyle>
          <a:p>
            <a:fld id="{E430A60B-CC5B-4D0E-ACC9-98FFECB4DBF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8722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566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492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377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3250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565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57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696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838200" y="0"/>
            <a:ext cx="9685606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pic>
        <p:nvPicPr>
          <p:cNvPr id="10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23514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44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838200" y="0"/>
            <a:ext cx="9685606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pic>
        <p:nvPicPr>
          <p:cNvPr id="8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60590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685606" cy="970671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pic>
        <p:nvPicPr>
          <p:cNvPr id="7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6342300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707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Terceiro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3"/>
            <a:r>
              <a:rPr lang="en-US" noProof="0" dirty="0" smtClean="0"/>
              <a:t>Quarto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nível</a:t>
            </a:r>
            <a:endParaRPr lang="en-US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534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136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4D86"/>
            </a:gs>
            <a:gs pos="49000">
              <a:srgbClr val="1367AF"/>
            </a:gs>
            <a:gs pos="100000">
              <a:srgbClr val="0C4D86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E1B4-4927-4D33-8F9F-0C2E6AAA8B5A}" type="datetimeFigureOut">
              <a:rPr lang="pt-BR" smtClean="0"/>
              <a:t>02/03/2016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2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5659" y="1589649"/>
            <a:ext cx="10628141" cy="458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texto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 smtClean="0"/>
          </a:p>
          <a:p>
            <a:pPr lvl="1"/>
            <a:r>
              <a:rPr lang="en-US" noProof="0" dirty="0" smtClean="0"/>
              <a:t>Segundo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Terceiro</a:t>
            </a:r>
            <a:r>
              <a:rPr lang="en-US" noProof="0" dirty="0" smtClean="0"/>
              <a:t>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3"/>
            <a:r>
              <a:rPr lang="en-US" noProof="0" dirty="0" smtClean="0"/>
              <a:t>Quarto </a:t>
            </a:r>
            <a:r>
              <a:rPr lang="en-US" noProof="0" dirty="0" err="1" smtClean="0"/>
              <a:t>nível</a:t>
            </a:r>
            <a:endParaRPr lang="en-US" noProof="0" dirty="0" smtClean="0"/>
          </a:p>
          <a:p>
            <a:pPr lvl="4"/>
            <a:r>
              <a:rPr lang="en-US" noProof="0" dirty="0" smtClean="0"/>
              <a:t>Quinto </a:t>
            </a:r>
            <a:r>
              <a:rPr lang="en-US" noProof="0" dirty="0" err="1" smtClean="0"/>
              <a:t>nível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E430A60B-CC5B-4D0E-ACC9-98FFECB4DBF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pic>
        <p:nvPicPr>
          <p:cNvPr id="9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13" name="Picture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 smtClean="0"/>
              <a:t>Clique para </a:t>
            </a:r>
            <a:r>
              <a:rPr lang="en-US" noProof="0" dirty="0" err="1" smtClean="0"/>
              <a:t>editar</a:t>
            </a:r>
            <a:r>
              <a:rPr lang="en-US" noProof="0" dirty="0" smtClean="0"/>
              <a:t> o </a:t>
            </a:r>
            <a:r>
              <a:rPr lang="en-US" noProof="0" dirty="0" err="1" smtClean="0"/>
              <a:t>título</a:t>
            </a:r>
            <a:r>
              <a:rPr lang="en-US" noProof="0" dirty="0" smtClean="0"/>
              <a:t> </a:t>
            </a:r>
            <a:r>
              <a:rPr lang="en-US" noProof="0" dirty="0" err="1" smtClean="0"/>
              <a:t>mestre</a:t>
            </a:r>
            <a:endParaRPr lang="en-US" noProof="0" dirty="0"/>
          </a:p>
        </p:txBody>
      </p:sp>
      <p:sp>
        <p:nvSpPr>
          <p:cNvPr id="16" name="TextBox 1"/>
          <p:cNvSpPr txBox="1"/>
          <p:nvPr userDrawn="1"/>
        </p:nvSpPr>
        <p:spPr>
          <a:xfrm>
            <a:off x="953233" y="6385023"/>
            <a:ext cx="102880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aseline="0" dirty="0" smtClean="0">
                <a:solidFill>
                  <a:schemeClr val="tx2">
                    <a:lumMod val="50000"/>
                  </a:schemeClr>
                </a:solidFill>
                <a:latin typeface="Calibri"/>
              </a:rPr>
              <a:t>Master Thesis – Attribute Field K-Means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292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5659" y="1589649"/>
            <a:ext cx="10628141" cy="458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pic>
        <p:nvPicPr>
          <p:cNvPr id="9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838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70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2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7.png"/><Relationship Id="rId26" Type="http://schemas.openxmlformats.org/officeDocument/2006/relationships/image" Target="../media/image95.png"/><Relationship Id="rId3" Type="http://schemas.openxmlformats.org/officeDocument/2006/relationships/image" Target="../media/image72.png"/><Relationship Id="rId21" Type="http://schemas.openxmlformats.org/officeDocument/2006/relationships/image" Target="../media/image90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6.png"/><Relationship Id="rId25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5.pn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24" Type="http://schemas.openxmlformats.org/officeDocument/2006/relationships/image" Target="../media/image93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23" Type="http://schemas.openxmlformats.org/officeDocument/2006/relationships/image" Target="../media/image92.png"/><Relationship Id="rId10" Type="http://schemas.openxmlformats.org/officeDocument/2006/relationships/image" Target="../media/image79.png"/><Relationship Id="rId19" Type="http://schemas.openxmlformats.org/officeDocument/2006/relationships/image" Target="../media/image8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Relationship Id="rId22" Type="http://schemas.openxmlformats.org/officeDocument/2006/relationships/image" Target="../media/image9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90.png"/><Relationship Id="rId18" Type="http://schemas.openxmlformats.org/officeDocument/2006/relationships/image" Target="../media/image82.png"/><Relationship Id="rId3" Type="http://schemas.openxmlformats.org/officeDocument/2006/relationships/image" Target="../media/image95.png"/><Relationship Id="rId21" Type="http://schemas.openxmlformats.org/officeDocument/2006/relationships/image" Target="../media/image87.png"/><Relationship Id="rId7" Type="http://schemas.openxmlformats.org/officeDocument/2006/relationships/image" Target="../media/image77.png"/><Relationship Id="rId12" Type="http://schemas.openxmlformats.org/officeDocument/2006/relationships/image" Target="../media/image88.png"/><Relationship Id="rId17" Type="http://schemas.openxmlformats.org/officeDocument/2006/relationships/image" Target="../media/image79.png"/><Relationship Id="rId2" Type="http://schemas.openxmlformats.org/officeDocument/2006/relationships/image" Target="../media/image94.png"/><Relationship Id="rId16" Type="http://schemas.openxmlformats.org/officeDocument/2006/relationships/image" Target="../media/image78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6.png"/><Relationship Id="rId11" Type="http://schemas.openxmlformats.org/officeDocument/2006/relationships/image" Target="../media/image86.png"/><Relationship Id="rId24" Type="http://schemas.openxmlformats.org/officeDocument/2006/relationships/image" Target="../media/image92.png"/><Relationship Id="rId5" Type="http://schemas.openxmlformats.org/officeDocument/2006/relationships/image" Target="../media/image74.png"/><Relationship Id="rId15" Type="http://schemas.openxmlformats.org/officeDocument/2006/relationships/image" Target="../media/image75.png"/><Relationship Id="rId23" Type="http://schemas.openxmlformats.org/officeDocument/2006/relationships/image" Target="../media/image91.png"/><Relationship Id="rId10" Type="http://schemas.openxmlformats.org/officeDocument/2006/relationships/image" Target="../media/image84.png"/><Relationship Id="rId19" Type="http://schemas.openxmlformats.org/officeDocument/2006/relationships/image" Target="../media/image83.png"/><Relationship Id="rId4" Type="http://schemas.openxmlformats.org/officeDocument/2006/relationships/image" Target="../media/image93.png"/><Relationship Id="rId9" Type="http://schemas.openxmlformats.org/officeDocument/2006/relationships/image" Target="../media/image81.png"/><Relationship Id="rId14" Type="http://schemas.openxmlformats.org/officeDocument/2006/relationships/image" Target="../media/image73.png"/><Relationship Id="rId22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4.png"/><Relationship Id="rId3" Type="http://schemas.openxmlformats.org/officeDocument/2006/relationships/oleObject" Target="../embeddings/oleObject25.bin"/><Relationship Id="rId7" Type="http://schemas.openxmlformats.org/officeDocument/2006/relationships/image" Target="../media/image100.png"/><Relationship Id="rId12" Type="http://schemas.openxmlformats.org/officeDocument/2006/relationships/image" Target="../media/image97.emf"/><Relationship Id="rId17" Type="http://schemas.openxmlformats.org/officeDocument/2006/relationships/image" Target="../media/image108.png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07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99.png"/><Relationship Id="rId11" Type="http://schemas.openxmlformats.org/officeDocument/2006/relationships/oleObject" Target="../embeddings/oleObject26.bin"/><Relationship Id="rId5" Type="http://schemas.openxmlformats.org/officeDocument/2006/relationships/image" Target="../media/image98.png"/><Relationship Id="rId15" Type="http://schemas.openxmlformats.org/officeDocument/2006/relationships/image" Target="../media/image106.png"/><Relationship Id="rId10" Type="http://schemas.openxmlformats.org/officeDocument/2006/relationships/image" Target="../media/image103.png"/><Relationship Id="rId4" Type="http://schemas.openxmlformats.org/officeDocument/2006/relationships/image" Target="../media/image96.emf"/><Relationship Id="rId9" Type="http://schemas.openxmlformats.org/officeDocument/2006/relationships/image" Target="../media/image102.png"/><Relationship Id="rId1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13" Type="http://schemas.openxmlformats.org/officeDocument/2006/relationships/oleObject" Target="../embeddings/oleObject35.bin"/><Relationship Id="rId18" Type="http://schemas.openxmlformats.org/officeDocument/2006/relationships/image" Target="../media/image117.emf"/><Relationship Id="rId3" Type="http://schemas.openxmlformats.org/officeDocument/2006/relationships/oleObject" Target="../embeddings/oleObject30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2.bin"/><Relationship Id="rId12" Type="http://schemas.openxmlformats.org/officeDocument/2006/relationships/image" Target="../media/image114.emf"/><Relationship Id="rId17" Type="http://schemas.openxmlformats.org/officeDocument/2006/relationships/oleObject" Target="../embeddings/oleObject37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16.emf"/><Relationship Id="rId20" Type="http://schemas.openxmlformats.org/officeDocument/2006/relationships/image" Target="../media/image118.emf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1.emf"/><Relationship Id="rId11" Type="http://schemas.openxmlformats.org/officeDocument/2006/relationships/oleObject" Target="../embeddings/oleObject34.bin"/><Relationship Id="rId5" Type="http://schemas.openxmlformats.org/officeDocument/2006/relationships/oleObject" Target="../embeddings/oleObject31.bin"/><Relationship Id="rId15" Type="http://schemas.openxmlformats.org/officeDocument/2006/relationships/oleObject" Target="../embeddings/oleObject36.bin"/><Relationship Id="rId10" Type="http://schemas.openxmlformats.org/officeDocument/2006/relationships/image" Target="../media/image113.e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110.emf"/><Relationship Id="rId9" Type="http://schemas.openxmlformats.org/officeDocument/2006/relationships/oleObject" Target="../embeddings/oleObject33.bin"/><Relationship Id="rId14" Type="http://schemas.openxmlformats.org/officeDocument/2006/relationships/image" Target="../media/image115.emf"/><Relationship Id="rId22" Type="http://schemas.openxmlformats.org/officeDocument/2006/relationships/image" Target="../media/image11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22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121.emf"/><Relationship Id="rId4" Type="http://schemas.openxmlformats.org/officeDocument/2006/relationships/oleObject" Target="../embeddings/oleObject40.bin"/><Relationship Id="rId9" Type="http://schemas.openxmlformats.org/officeDocument/2006/relationships/image" Target="../media/image1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1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emf"/><Relationship Id="rId3" Type="http://schemas.openxmlformats.org/officeDocument/2006/relationships/oleObject" Target="../embeddings/oleObject43.bin"/><Relationship Id="rId7" Type="http://schemas.openxmlformats.org/officeDocument/2006/relationships/oleObject" Target="../embeddings/oleObject45.bin"/><Relationship Id="rId12" Type="http://schemas.openxmlformats.org/officeDocument/2006/relationships/image" Target="../media/image136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3.e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4.bin"/><Relationship Id="rId10" Type="http://schemas.openxmlformats.org/officeDocument/2006/relationships/image" Target="../media/image135.emf"/><Relationship Id="rId4" Type="http://schemas.openxmlformats.org/officeDocument/2006/relationships/image" Target="../media/image132.emf"/><Relationship Id="rId9" Type="http://schemas.openxmlformats.org/officeDocument/2006/relationships/oleObject" Target="../embeddings/oleObject46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1.GIF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13" Type="http://schemas.openxmlformats.org/officeDocument/2006/relationships/oleObject" Target="../embeddings/oleObject52.bin"/><Relationship Id="rId18" Type="http://schemas.openxmlformats.org/officeDocument/2006/relationships/image" Target="../media/image162.emf"/><Relationship Id="rId3" Type="http://schemas.openxmlformats.org/officeDocument/2006/relationships/image" Target="../media/image126.png"/><Relationship Id="rId7" Type="http://schemas.openxmlformats.org/officeDocument/2006/relationships/image" Target="../media/image157.emf"/><Relationship Id="rId12" Type="http://schemas.openxmlformats.org/officeDocument/2006/relationships/image" Target="../media/image125.png"/><Relationship Id="rId17" Type="http://schemas.openxmlformats.org/officeDocument/2006/relationships/oleObject" Target="../embeddings/oleObject54.bin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61.emf"/><Relationship Id="rId20" Type="http://schemas.openxmlformats.org/officeDocument/2006/relationships/image" Target="../media/image163.emf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49.bin"/><Relationship Id="rId11" Type="http://schemas.openxmlformats.org/officeDocument/2006/relationships/image" Target="../media/image159.emf"/><Relationship Id="rId5" Type="http://schemas.openxmlformats.org/officeDocument/2006/relationships/image" Target="../media/image156.emf"/><Relationship Id="rId15" Type="http://schemas.openxmlformats.org/officeDocument/2006/relationships/oleObject" Target="../embeddings/oleObject53.bin"/><Relationship Id="rId10" Type="http://schemas.openxmlformats.org/officeDocument/2006/relationships/oleObject" Target="../embeddings/oleObject51.bin"/><Relationship Id="rId19" Type="http://schemas.openxmlformats.org/officeDocument/2006/relationships/oleObject" Target="../embeddings/oleObject55.bin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58.emf"/><Relationship Id="rId14" Type="http://schemas.openxmlformats.org/officeDocument/2006/relationships/image" Target="../media/image16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166.png"/><Relationship Id="rId3" Type="http://schemas.openxmlformats.org/officeDocument/2006/relationships/image" Target="../media/image131.png"/><Relationship Id="rId7" Type="http://schemas.openxmlformats.org/officeDocument/2006/relationships/image" Target="../media/image48.png"/><Relationship Id="rId12" Type="http://schemas.openxmlformats.org/officeDocument/2006/relationships/image" Target="../media/image165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164.png"/><Relationship Id="rId5" Type="http://schemas.openxmlformats.org/officeDocument/2006/relationships/image" Target="../media/image50.png"/><Relationship Id="rId10" Type="http://schemas.openxmlformats.org/officeDocument/2006/relationships/image" Target="../media/image127.png"/><Relationship Id="rId4" Type="http://schemas.openxmlformats.org/officeDocument/2006/relationships/image" Target="../media/image49.png"/><Relationship Id="rId9" Type="http://schemas.openxmlformats.org/officeDocument/2006/relationships/image" Target="../media/image130.png"/><Relationship Id="rId14" Type="http://schemas.openxmlformats.org/officeDocument/2006/relationships/image" Target="../media/image16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13" Type="http://schemas.openxmlformats.org/officeDocument/2006/relationships/oleObject" Target="../embeddings/oleObject61.bin"/><Relationship Id="rId3" Type="http://schemas.openxmlformats.org/officeDocument/2006/relationships/oleObject" Target="../embeddings/oleObject56.bin"/><Relationship Id="rId7" Type="http://schemas.openxmlformats.org/officeDocument/2006/relationships/oleObject" Target="../embeddings/oleObject58.bin"/><Relationship Id="rId12" Type="http://schemas.openxmlformats.org/officeDocument/2006/relationships/image" Target="../media/image172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69.emf"/><Relationship Id="rId11" Type="http://schemas.openxmlformats.org/officeDocument/2006/relationships/oleObject" Target="../embeddings/oleObject60.bin"/><Relationship Id="rId5" Type="http://schemas.openxmlformats.org/officeDocument/2006/relationships/oleObject" Target="../embeddings/oleObject57.bin"/><Relationship Id="rId10" Type="http://schemas.openxmlformats.org/officeDocument/2006/relationships/image" Target="../media/image171.emf"/><Relationship Id="rId4" Type="http://schemas.openxmlformats.org/officeDocument/2006/relationships/image" Target="../media/image168.emf"/><Relationship Id="rId9" Type="http://schemas.openxmlformats.org/officeDocument/2006/relationships/oleObject" Target="../embeddings/oleObject59.bin"/><Relationship Id="rId14" Type="http://schemas.openxmlformats.org/officeDocument/2006/relationships/image" Target="../media/image17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13" Type="http://schemas.openxmlformats.org/officeDocument/2006/relationships/oleObject" Target="../embeddings/oleObject67.bin"/><Relationship Id="rId3" Type="http://schemas.openxmlformats.org/officeDocument/2006/relationships/oleObject" Target="../embeddings/oleObject62.bin"/><Relationship Id="rId7" Type="http://schemas.openxmlformats.org/officeDocument/2006/relationships/oleObject" Target="../embeddings/oleObject64.bin"/><Relationship Id="rId12" Type="http://schemas.openxmlformats.org/officeDocument/2006/relationships/image" Target="../media/image117.emf"/><Relationship Id="rId2" Type="http://schemas.openxmlformats.org/officeDocument/2006/relationships/slideLayout" Target="../slideLayouts/slideLayout10.xml"/><Relationship Id="rId16" Type="http://schemas.openxmlformats.org/officeDocument/2006/relationships/image" Target="../media/image119.e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22.emf"/><Relationship Id="rId11" Type="http://schemas.openxmlformats.org/officeDocument/2006/relationships/oleObject" Target="../embeddings/oleObject66.bin"/><Relationship Id="rId5" Type="http://schemas.openxmlformats.org/officeDocument/2006/relationships/oleObject" Target="../embeddings/oleObject63.bin"/><Relationship Id="rId15" Type="http://schemas.openxmlformats.org/officeDocument/2006/relationships/oleObject" Target="../embeddings/oleObject68.bin"/><Relationship Id="rId10" Type="http://schemas.openxmlformats.org/officeDocument/2006/relationships/image" Target="../media/image116.emf"/><Relationship Id="rId4" Type="http://schemas.openxmlformats.org/officeDocument/2006/relationships/image" Target="../media/image121.emf"/><Relationship Id="rId9" Type="http://schemas.openxmlformats.org/officeDocument/2006/relationships/oleObject" Target="../embeddings/oleObject65.bin"/><Relationship Id="rId14" Type="http://schemas.openxmlformats.org/officeDocument/2006/relationships/image" Target="../media/image118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7.png"/><Relationship Id="rId7" Type="http://schemas.openxmlformats.org/officeDocument/2006/relationships/image" Target="../media/image176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69.bin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20.emf"/><Relationship Id="rId18" Type="http://schemas.openxmlformats.org/officeDocument/2006/relationships/oleObject" Target="../embeddings/oleObject7.bin"/><Relationship Id="rId26" Type="http://schemas.openxmlformats.org/officeDocument/2006/relationships/oleObject" Target="../embeddings/oleObject11.bin"/><Relationship Id="rId3" Type="http://schemas.openxmlformats.org/officeDocument/2006/relationships/image" Target="../media/image33.png"/><Relationship Id="rId21" Type="http://schemas.openxmlformats.org/officeDocument/2006/relationships/image" Target="../media/image24.emf"/><Relationship Id="rId34" Type="http://schemas.openxmlformats.org/officeDocument/2006/relationships/oleObject" Target="../embeddings/oleObject15.bin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22.emf"/><Relationship Id="rId25" Type="http://schemas.openxmlformats.org/officeDocument/2006/relationships/image" Target="../media/image26.emf"/><Relationship Id="rId33" Type="http://schemas.openxmlformats.org/officeDocument/2006/relationships/image" Target="../media/image30.emf"/><Relationship Id="rId2" Type="http://schemas.openxmlformats.org/officeDocument/2006/relationships/slideLayout" Target="../slideLayouts/slideLayout10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29" Type="http://schemas.openxmlformats.org/officeDocument/2006/relationships/image" Target="../media/image28.e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image" Target="../media/image19.emf"/><Relationship Id="rId24" Type="http://schemas.openxmlformats.org/officeDocument/2006/relationships/oleObject" Target="../embeddings/oleObject10.bin"/><Relationship Id="rId32" Type="http://schemas.openxmlformats.org/officeDocument/2006/relationships/oleObject" Target="../embeddings/oleObject14.bin"/><Relationship Id="rId37" Type="http://schemas.openxmlformats.org/officeDocument/2006/relationships/image" Target="../media/image32.emf"/><Relationship Id="rId5" Type="http://schemas.openxmlformats.org/officeDocument/2006/relationships/image" Target="../media/image35.png"/><Relationship Id="rId15" Type="http://schemas.openxmlformats.org/officeDocument/2006/relationships/image" Target="../media/image21.emf"/><Relationship Id="rId23" Type="http://schemas.openxmlformats.org/officeDocument/2006/relationships/image" Target="../media/image25.emf"/><Relationship Id="rId28" Type="http://schemas.openxmlformats.org/officeDocument/2006/relationships/oleObject" Target="../embeddings/oleObject12.bin"/><Relationship Id="rId36" Type="http://schemas.openxmlformats.org/officeDocument/2006/relationships/oleObject" Target="../embeddings/oleObject16.bin"/><Relationship Id="rId10" Type="http://schemas.openxmlformats.org/officeDocument/2006/relationships/oleObject" Target="../embeddings/oleObject3.bin"/><Relationship Id="rId19" Type="http://schemas.openxmlformats.org/officeDocument/2006/relationships/image" Target="../media/image23.emf"/><Relationship Id="rId31" Type="http://schemas.openxmlformats.org/officeDocument/2006/relationships/image" Target="../media/image29.emf"/><Relationship Id="rId4" Type="http://schemas.openxmlformats.org/officeDocument/2006/relationships/image" Target="../media/image34.png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5.bin"/><Relationship Id="rId22" Type="http://schemas.openxmlformats.org/officeDocument/2006/relationships/oleObject" Target="../embeddings/oleObject9.bin"/><Relationship Id="rId27" Type="http://schemas.openxmlformats.org/officeDocument/2006/relationships/image" Target="../media/image27.emf"/><Relationship Id="rId30" Type="http://schemas.openxmlformats.org/officeDocument/2006/relationships/oleObject" Target="../embeddings/oleObject13.bin"/><Relationship Id="rId35" Type="http://schemas.openxmlformats.org/officeDocument/2006/relationships/image" Target="../media/image31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0.png"/><Relationship Id="rId5" Type="http://schemas.openxmlformats.org/officeDocument/2006/relationships/image" Target="../media/image70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png"/><Relationship Id="rId13" Type="http://schemas.openxmlformats.org/officeDocument/2006/relationships/image" Target="../media/image190.png"/><Relationship Id="rId18" Type="http://schemas.openxmlformats.org/officeDocument/2006/relationships/image" Target="../media/image195.png"/><Relationship Id="rId3" Type="http://schemas.openxmlformats.org/officeDocument/2006/relationships/image" Target="../media/image180.png"/><Relationship Id="rId21" Type="http://schemas.openxmlformats.org/officeDocument/2006/relationships/image" Target="../media/image198.png"/><Relationship Id="rId7" Type="http://schemas.openxmlformats.org/officeDocument/2006/relationships/image" Target="../media/image184.png"/><Relationship Id="rId12" Type="http://schemas.openxmlformats.org/officeDocument/2006/relationships/image" Target="../media/image189.png"/><Relationship Id="rId17" Type="http://schemas.openxmlformats.org/officeDocument/2006/relationships/image" Target="../media/image194.png"/><Relationship Id="rId2" Type="http://schemas.openxmlformats.org/officeDocument/2006/relationships/image" Target="../media/image179.png"/><Relationship Id="rId16" Type="http://schemas.openxmlformats.org/officeDocument/2006/relationships/image" Target="../media/image193.png"/><Relationship Id="rId20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11" Type="http://schemas.openxmlformats.org/officeDocument/2006/relationships/image" Target="../media/image188.png"/><Relationship Id="rId5" Type="http://schemas.openxmlformats.org/officeDocument/2006/relationships/image" Target="../media/image182.png"/><Relationship Id="rId15" Type="http://schemas.openxmlformats.org/officeDocument/2006/relationships/image" Target="../media/image192.png"/><Relationship Id="rId23" Type="http://schemas.openxmlformats.org/officeDocument/2006/relationships/image" Target="../media/image200.png"/><Relationship Id="rId10" Type="http://schemas.openxmlformats.org/officeDocument/2006/relationships/image" Target="../media/image187.png"/><Relationship Id="rId19" Type="http://schemas.openxmlformats.org/officeDocument/2006/relationships/image" Target="../media/image196.png"/><Relationship Id="rId4" Type="http://schemas.openxmlformats.org/officeDocument/2006/relationships/image" Target="../media/image181.png"/><Relationship Id="rId9" Type="http://schemas.openxmlformats.org/officeDocument/2006/relationships/image" Target="../media/image186.png"/><Relationship Id="rId14" Type="http://schemas.openxmlformats.org/officeDocument/2006/relationships/image" Target="../media/image191.png"/><Relationship Id="rId22" Type="http://schemas.openxmlformats.org/officeDocument/2006/relationships/image" Target="../media/image19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206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10.png"/><Relationship Id="rId18" Type="http://schemas.openxmlformats.org/officeDocument/2006/relationships/image" Target="../media/image44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209.png"/><Relationship Id="rId17" Type="http://schemas.openxmlformats.org/officeDocument/2006/relationships/image" Target="../media/image214.png"/><Relationship Id="rId2" Type="http://schemas.openxmlformats.org/officeDocument/2006/relationships/image" Target="../media/image36.png"/><Relationship Id="rId16" Type="http://schemas.openxmlformats.org/officeDocument/2006/relationships/image" Target="../media/image213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11" Type="http://schemas.openxmlformats.org/officeDocument/2006/relationships/image" Target="../media/image208.png"/><Relationship Id="rId5" Type="http://schemas.openxmlformats.org/officeDocument/2006/relationships/image" Target="../media/image39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19" Type="http://schemas.openxmlformats.org/officeDocument/2006/relationships/image" Target="../media/image45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2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55.emf"/><Relationship Id="rId2" Type="http://schemas.openxmlformats.org/officeDocument/2006/relationships/slideLayout" Target="../slideLayouts/slideLayout10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4.emf"/><Relationship Id="rId4" Type="http://schemas.openxmlformats.org/officeDocument/2006/relationships/image" Target="../media/image51.emf"/><Relationship Id="rId9" Type="http://schemas.openxmlformats.org/officeDocument/2006/relationships/oleObject" Target="../embeddings/oleObject2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Attribute Field K-Means: Clustering Trajectories with Attributes by Fitting Multiple Fields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23286"/>
            <a:ext cx="9144000" cy="857421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Gerson Eduardo Groth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690468" y="4994031"/>
            <a:ext cx="9144000" cy="156151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João Luiz </a:t>
            </a:r>
            <a:r>
              <a:rPr lang="pt-BR" dirty="0" err="1" smtClean="0"/>
              <a:t>Dihl</a:t>
            </a:r>
            <a:r>
              <a:rPr lang="pt-BR" dirty="0" smtClean="0"/>
              <a:t> </a:t>
            </a:r>
            <a:r>
              <a:rPr lang="pt-BR" dirty="0" err="1" smtClean="0"/>
              <a:t>Comba</a:t>
            </a:r>
            <a:endParaRPr lang="pt-BR" dirty="0" smtClean="0"/>
          </a:p>
          <a:p>
            <a:r>
              <a:rPr lang="pt-BR" dirty="0" err="1" smtClean="0"/>
              <a:t>Advisor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Carlos </a:t>
            </a:r>
            <a:r>
              <a:rPr lang="pt-BR" dirty="0" err="1"/>
              <a:t>Scheidegger</a:t>
            </a:r>
            <a:endParaRPr lang="pt-BR" dirty="0" smtClean="0"/>
          </a:p>
          <a:p>
            <a:r>
              <a:rPr lang="pt-BR" dirty="0" err="1" smtClean="0"/>
              <a:t>co-advisor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04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method is a </a:t>
            </a:r>
            <a:r>
              <a:rPr lang="en-US" b="1" dirty="0" smtClean="0">
                <a:solidFill>
                  <a:srgbClr val="2E75B6"/>
                </a:solidFill>
              </a:rPr>
              <a:t>generalization</a:t>
            </a:r>
            <a:r>
              <a:rPr lang="en-US" dirty="0" smtClean="0">
                <a:solidFill>
                  <a:srgbClr val="2E75B6"/>
                </a:solidFill>
              </a:rPr>
              <a:t> </a:t>
            </a:r>
            <a:r>
              <a:rPr lang="en-US" dirty="0" smtClean="0"/>
              <a:t>of VFKM</a:t>
            </a:r>
          </a:p>
          <a:p>
            <a:pPr lvl="1"/>
            <a:r>
              <a:rPr lang="en-US" b="1" dirty="0" smtClean="0">
                <a:solidFill>
                  <a:srgbClr val="2E75B6"/>
                </a:solidFill>
              </a:rPr>
              <a:t>Attributes</a:t>
            </a:r>
          </a:p>
          <a:p>
            <a:pPr lvl="1"/>
            <a:r>
              <a:rPr lang="en-US" dirty="0" smtClean="0"/>
              <a:t>User</a:t>
            </a:r>
            <a:r>
              <a:rPr lang="en-US" b="1" dirty="0" smtClean="0"/>
              <a:t> </a:t>
            </a:r>
            <a:r>
              <a:rPr lang="en-US" b="1" dirty="0" smtClean="0">
                <a:solidFill>
                  <a:srgbClr val="2E75B6"/>
                </a:solidFill>
              </a:rPr>
              <a:t>interaction</a:t>
            </a:r>
          </a:p>
          <a:p>
            <a:pPr lvl="1"/>
            <a:r>
              <a:rPr lang="en-US" b="1" dirty="0" smtClean="0">
                <a:solidFill>
                  <a:srgbClr val="2E75B6"/>
                </a:solidFill>
              </a:rPr>
              <a:t>Sketching</a:t>
            </a:r>
            <a:endParaRPr lang="en-US" dirty="0"/>
          </a:p>
          <a:p>
            <a:r>
              <a:rPr lang="en-US" dirty="0" smtClean="0"/>
              <a:t>Our AFKM is quite </a:t>
            </a:r>
            <a:r>
              <a:rPr lang="en-US" b="1" dirty="0" smtClean="0">
                <a:solidFill>
                  <a:srgbClr val="2E75B6"/>
                </a:solidFill>
              </a:rPr>
              <a:t>general</a:t>
            </a:r>
            <a:endParaRPr lang="en-US" dirty="0" smtClean="0"/>
          </a:p>
          <a:p>
            <a:r>
              <a:rPr lang="en-US" dirty="0" smtClean="0"/>
              <a:t>Our </a:t>
            </a:r>
            <a:r>
              <a:rPr lang="en-US" b="1" dirty="0" smtClean="0">
                <a:solidFill>
                  <a:srgbClr val="2E75B6"/>
                </a:solidFill>
              </a:rPr>
              <a:t>focus</a:t>
            </a:r>
            <a:r>
              <a:rPr lang="en-US" dirty="0" smtClean="0">
                <a:solidFill>
                  <a:srgbClr val="2E75B6"/>
                </a:solidFill>
              </a:rPr>
              <a:t> </a:t>
            </a:r>
            <a:r>
              <a:rPr lang="en-US" dirty="0" smtClean="0"/>
              <a:t>is on the </a:t>
            </a:r>
            <a:r>
              <a:rPr lang="en-US" b="1" dirty="0" smtClean="0">
                <a:solidFill>
                  <a:srgbClr val="2E75B6"/>
                </a:solidFill>
              </a:rPr>
              <a:t>analysis</a:t>
            </a:r>
            <a:r>
              <a:rPr lang="en-US" dirty="0" smtClean="0">
                <a:solidFill>
                  <a:srgbClr val="2E75B6"/>
                </a:solidFill>
              </a:rPr>
              <a:t> </a:t>
            </a:r>
            <a:r>
              <a:rPr lang="en-US" dirty="0" smtClean="0"/>
              <a:t>of </a:t>
            </a:r>
            <a:r>
              <a:rPr lang="en-US" b="1" dirty="0" smtClean="0">
                <a:solidFill>
                  <a:srgbClr val="2E75B6"/>
                </a:solidFill>
              </a:rPr>
              <a:t>exercises</a:t>
            </a:r>
            <a:r>
              <a:rPr lang="en-US" dirty="0" smtClean="0">
                <a:solidFill>
                  <a:srgbClr val="2E75B6"/>
                </a:solidFill>
              </a:rPr>
              <a:t> </a:t>
            </a:r>
            <a:r>
              <a:rPr lang="en-US" dirty="0" smtClean="0"/>
              <a:t>data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98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223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12</a:t>
            </a:fld>
            <a:endParaRPr lang="pt-BR" dirty="0"/>
          </a:p>
        </p:txBody>
      </p:sp>
      <p:sp>
        <p:nvSpPr>
          <p:cNvPr id="9" name="Oval 7"/>
          <p:cNvSpPr>
            <a:spLocks noChangeAspect="1"/>
          </p:cNvSpPr>
          <p:nvPr/>
        </p:nvSpPr>
        <p:spPr>
          <a:xfrm>
            <a:off x="4676792" y="1071585"/>
            <a:ext cx="2949660" cy="294966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/>
          <p:cNvSpPr>
            <a:spLocks noChangeAspect="1"/>
          </p:cNvSpPr>
          <p:nvPr/>
        </p:nvSpPr>
        <p:spPr>
          <a:xfrm>
            <a:off x="5910548" y="2365544"/>
            <a:ext cx="2949660" cy="2949660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7150" cmpd="sng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1" name="Oval 9"/>
          <p:cNvSpPr>
            <a:spLocks noChangeAspect="1"/>
          </p:cNvSpPr>
          <p:nvPr/>
        </p:nvSpPr>
        <p:spPr>
          <a:xfrm>
            <a:off x="3443036" y="2402752"/>
            <a:ext cx="2949660" cy="2949660"/>
          </a:xfrm>
          <a:prstGeom prst="ellipse">
            <a:avLst/>
          </a:prstGeom>
          <a:solidFill>
            <a:srgbClr val="B9CDE5">
              <a:alpha val="50000"/>
            </a:srgbClr>
          </a:solidFill>
          <a:ln w="57150" cmpd="sng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0"/>
          <p:cNvSpPr txBox="1"/>
          <p:nvPr/>
        </p:nvSpPr>
        <p:spPr>
          <a:xfrm>
            <a:off x="316226" y="1417595"/>
            <a:ext cx="4731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FF0000"/>
                </a:solidFill>
              </a:rPr>
              <a:t>Visualization of Trajectory Data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TextBox 11"/>
          <p:cNvSpPr txBox="1"/>
          <p:nvPr/>
        </p:nvSpPr>
        <p:spPr>
          <a:xfrm>
            <a:off x="9088472" y="2601682"/>
            <a:ext cx="26865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6"/>
                </a:solidFill>
              </a:rPr>
              <a:t>Trajectory Modeling</a:t>
            </a: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</a:rPr>
              <a:t>And</a:t>
            </a:r>
          </a:p>
          <a:p>
            <a:pPr algn="ctr"/>
            <a:r>
              <a:rPr lang="en-US" sz="2000" b="1" dirty="0" smtClean="0">
                <a:solidFill>
                  <a:schemeClr val="accent6"/>
                </a:solidFill>
              </a:rPr>
              <a:t>Clustering Analysis</a:t>
            </a:r>
          </a:p>
        </p:txBody>
      </p:sp>
      <p:sp>
        <p:nvSpPr>
          <p:cNvPr id="14" name="TextBox 12"/>
          <p:cNvSpPr txBox="1"/>
          <p:nvPr/>
        </p:nvSpPr>
        <p:spPr>
          <a:xfrm>
            <a:off x="316227" y="3877582"/>
            <a:ext cx="2671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1"/>
                </a:solidFill>
              </a:rPr>
              <a:t>Interactive Exploration of Trajectory Data</a:t>
            </a:r>
            <a:endParaRPr lang="en-US" sz="2000" b="1" dirty="0">
              <a:solidFill>
                <a:schemeClr val="accent1"/>
              </a:solidFill>
            </a:endParaRPr>
          </a:p>
        </p:txBody>
      </p:sp>
      <p:sp>
        <p:nvSpPr>
          <p:cNvPr id="15" name="Oval 8"/>
          <p:cNvSpPr>
            <a:spLocks noChangeAspect="1"/>
          </p:cNvSpPr>
          <p:nvPr/>
        </p:nvSpPr>
        <p:spPr>
          <a:xfrm>
            <a:off x="4709038" y="3563798"/>
            <a:ext cx="2949660" cy="2949660"/>
          </a:xfrm>
          <a:prstGeom prst="ellipse">
            <a:avLst/>
          </a:prstGeom>
          <a:solidFill>
            <a:schemeClr val="bg2">
              <a:alpha val="50000"/>
            </a:schemeClr>
          </a:solidFill>
          <a:ln w="57150" cmpd="sng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7891021" y="5648464"/>
            <a:ext cx="2686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Sketching</a:t>
            </a:r>
          </a:p>
        </p:txBody>
      </p:sp>
    </p:spTree>
    <p:extLst>
      <p:ext uri="{BB962C8B-B14F-4D97-AF65-F5344CB8AC3E}">
        <p14:creationId xmlns:p14="http://schemas.microsoft.com/office/powerpoint/2010/main" val="24596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Trajectory Data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574897"/>
            <a:ext cx="6274266" cy="4602066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1367AF"/>
                </a:solidFill>
              </a:rPr>
              <a:t>3-Dimensional Approaches</a:t>
            </a:r>
          </a:p>
          <a:p>
            <a:pPr lvl="1"/>
            <a:r>
              <a:rPr lang="en-US" dirty="0" smtClean="0"/>
              <a:t>Space-Time Cube </a:t>
            </a:r>
            <a:r>
              <a:rPr lang="pt-BR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[</a:t>
            </a:r>
            <a:r>
              <a:rPr lang="pt-BR" sz="16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Kraak</a:t>
            </a:r>
            <a:r>
              <a:rPr lang="pt-BR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16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</a:t>
            </a:r>
            <a:r>
              <a:rPr lang="pt-BR" sz="16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Ormeling</a:t>
            </a:r>
            <a:r>
              <a:rPr lang="pt-BR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, 2003]</a:t>
            </a:r>
          </a:p>
          <a:p>
            <a:pPr lvl="1"/>
            <a:r>
              <a:rPr lang="en-US" dirty="0"/>
              <a:t>Visual analytics tools for analysis of movement data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Andrienko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et al., 2007]</a:t>
            </a:r>
          </a:p>
          <a:p>
            <a:pPr lvl="1"/>
            <a:r>
              <a:rPr lang="en-US" dirty="0" smtClean="0"/>
              <a:t>Space </a:t>
            </a:r>
            <a:r>
              <a:rPr lang="en-US" dirty="0"/>
              <a:t>Transformation for Understanding Group </a:t>
            </a:r>
            <a:r>
              <a:rPr lang="en-US" dirty="0" smtClean="0"/>
              <a:t>Movement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Andrienko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 et al., 2013]</a:t>
            </a:r>
          </a:p>
          <a:p>
            <a:pPr lvl="1"/>
            <a:endParaRPr lang="pt-BR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pt-BR" b="1" dirty="0" err="1" smtClean="0">
                <a:solidFill>
                  <a:srgbClr val="1367AF"/>
                </a:solidFill>
              </a:rPr>
              <a:t>Aggregation</a:t>
            </a:r>
            <a:endParaRPr lang="pt-BR" b="1" dirty="0" smtClean="0">
              <a:solidFill>
                <a:srgbClr val="1367AF"/>
              </a:solidFill>
            </a:endParaRPr>
          </a:p>
          <a:p>
            <a:pPr lvl="1"/>
            <a:r>
              <a:rPr lang="en-US" dirty="0"/>
              <a:t>Spatial generalization and aggregation of massive movement </a:t>
            </a:r>
            <a:r>
              <a:rPr lang="en-US" dirty="0" smtClean="0"/>
              <a:t>data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err="1" smtClean="0">
                <a:solidFill>
                  <a:srgbClr val="1367AF"/>
                </a:solidFill>
              </a:rPr>
              <a:t>Adrienko</a:t>
            </a:r>
            <a:r>
              <a:rPr lang="en-US" sz="1600" dirty="0">
                <a:solidFill>
                  <a:srgbClr val="1367AF"/>
                </a:solidFill>
              </a:rPr>
              <a:t> and </a:t>
            </a:r>
            <a:r>
              <a:rPr lang="en-US" sz="1600" dirty="0" err="1" smtClean="0">
                <a:solidFill>
                  <a:srgbClr val="1367AF"/>
                </a:solidFill>
              </a:rPr>
              <a:t>Adrienko</a:t>
            </a:r>
            <a:r>
              <a:rPr lang="en-US" sz="1600" dirty="0" smtClean="0">
                <a:solidFill>
                  <a:srgbClr val="1367AF"/>
                </a:solidFill>
              </a:rPr>
              <a:t>, 2011]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Visual abstraction of complex motion patterns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err="1" smtClean="0">
                <a:solidFill>
                  <a:srgbClr val="1367AF"/>
                </a:solidFill>
              </a:rPr>
              <a:t>Janetzko</a:t>
            </a:r>
            <a:r>
              <a:rPr lang="en-US" sz="1600" dirty="0" smtClean="0">
                <a:solidFill>
                  <a:srgbClr val="1367AF"/>
                </a:solidFill>
              </a:rPr>
              <a:t> et al., 2013]</a:t>
            </a:r>
          </a:p>
          <a:p>
            <a:pPr lvl="1"/>
            <a:endParaRPr lang="pt-BR" sz="1600" dirty="0">
              <a:solidFill>
                <a:srgbClr val="1367AF"/>
              </a:solidFill>
            </a:endParaRP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260" y="1565565"/>
            <a:ext cx="4679112" cy="4663618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13</a:t>
            </a:fld>
            <a:endParaRPr lang="pt-BR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47372" y="1078398"/>
            <a:ext cx="360000" cy="360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925" y="1078398"/>
            <a:ext cx="403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Visualization of Trajectory Data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2688" y="1525425"/>
            <a:ext cx="4157537" cy="4514289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086128" y="5902465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Kraak</a:t>
            </a:r>
            <a:r>
              <a:rPr lang="pt-BR" sz="1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and</a:t>
            </a:r>
            <a:r>
              <a:rPr lang="pt-BR" sz="1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Ormeling</a:t>
            </a:r>
            <a:r>
              <a:rPr lang="pt-BR" sz="1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2003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8086128" y="5902465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Andrienko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and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Andrienko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2011]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8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1" grpId="1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6" y="2692401"/>
            <a:ext cx="5072705" cy="1780996"/>
          </a:xfr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6" y="2681891"/>
            <a:ext cx="5357190" cy="1994404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</a:t>
            </a:r>
            <a:r>
              <a:rPr lang="en-US" dirty="0" err="1" smtClean="0"/>
              <a:t>Trajetory</a:t>
            </a:r>
            <a:r>
              <a:rPr lang="en-US" dirty="0" smtClean="0"/>
              <a:t> Data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574897"/>
            <a:ext cx="4879925" cy="460206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1367AF"/>
                </a:solidFill>
              </a:rPr>
              <a:t>Attributes</a:t>
            </a:r>
          </a:p>
          <a:p>
            <a:endParaRPr lang="en-US" sz="1000" b="1" dirty="0" smtClean="0">
              <a:solidFill>
                <a:srgbClr val="1367AF"/>
              </a:solidFill>
            </a:endParaRPr>
          </a:p>
          <a:p>
            <a:pPr lvl="1"/>
            <a:r>
              <a:rPr lang="en-US" dirty="0"/>
              <a:t>Stacking-based visualization of trajectory attribute data </a:t>
            </a:r>
            <a:r>
              <a:rPr lang="pt-BR" sz="1600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[</a:t>
            </a:r>
            <a:r>
              <a:rPr lang="pt-BR" sz="1600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Tominski</a:t>
            </a:r>
            <a:r>
              <a:rPr lang="pt-BR" sz="1600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et al., 2012]</a:t>
            </a:r>
          </a:p>
          <a:p>
            <a:pPr lvl="1"/>
            <a:endParaRPr lang="pt-BR" dirty="0" smtClean="0">
              <a:solidFill>
                <a:schemeClr val="accent1">
                  <a:lumMod val="75000"/>
                </a:schemeClr>
              </a:solidFill>
              <a:latin typeface="Calibri" panose="020F0502020204030204" pitchFamily="34" charset="0"/>
            </a:endParaRPr>
          </a:p>
          <a:p>
            <a:pPr lvl="1"/>
            <a:r>
              <a:rPr lang="en-US" dirty="0"/>
              <a:t>The Great Wall of Space-Time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[</a:t>
            </a:r>
            <a:r>
              <a:rPr lang="en-US" sz="1600" dirty="0" err="1" smtClean="0">
                <a:solidFill>
                  <a:schemeClr val="accent1">
                    <a:lumMod val="75000"/>
                  </a:schemeClr>
                </a:solidFill>
              </a:rPr>
              <a:t>Tominski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 and Schulz,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2012]</a:t>
            </a:r>
          </a:p>
          <a:p>
            <a:pPr lvl="1"/>
            <a:endParaRPr lang="en-US" dirty="0" smtClean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r>
              <a:rPr lang="en-US" dirty="0"/>
              <a:t>Visualizing Running Races through the Multivariate Time-Series of Multiple Runners</a:t>
            </a:r>
            <a:r>
              <a:rPr lang="en-US" sz="1700" dirty="0"/>
              <a:t>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smtClean="0">
                <a:solidFill>
                  <a:srgbClr val="1367AF"/>
                </a:solidFill>
              </a:rPr>
              <a:t>Oliveira et al., 2013]</a:t>
            </a:r>
          </a:p>
          <a:p>
            <a:pPr lvl="1"/>
            <a:endParaRPr lang="en-US" dirty="0" smtClean="0"/>
          </a:p>
          <a:p>
            <a:pPr lvl="1"/>
            <a:endParaRPr lang="pt-BR" sz="1600" dirty="0">
              <a:solidFill>
                <a:srgbClr val="1367A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14</a:t>
            </a:fld>
            <a:endParaRPr lang="pt-BR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47372" y="1078398"/>
            <a:ext cx="360000" cy="360000"/>
          </a:xfrm>
          <a:prstGeom prst="ellipse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57150" cmpd="sng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999925" y="1078398"/>
            <a:ext cx="4038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Visualization of Trajectory Data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7704057" y="4879192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Tominski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et al., 2012]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7727101" y="529000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[Oliveira et al., 2013]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7" y="1525036"/>
            <a:ext cx="3771552" cy="725797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07" y="2302885"/>
            <a:ext cx="3771552" cy="85247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015" y="3221129"/>
            <a:ext cx="2177415" cy="265176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801" y="3223987"/>
            <a:ext cx="2177415" cy="2646045"/>
          </a:xfrm>
          <a:prstGeom prst="rect">
            <a:avLst/>
          </a:prstGeom>
        </p:spPr>
      </p:pic>
      <p:sp>
        <p:nvSpPr>
          <p:cNvPr id="25" name="Retângulo 24"/>
          <p:cNvSpPr/>
          <p:nvPr/>
        </p:nvSpPr>
        <p:spPr>
          <a:xfrm>
            <a:off x="7879501" y="600823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Our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Method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6" name="Retângulo 25"/>
          <p:cNvSpPr/>
          <p:nvPr/>
        </p:nvSpPr>
        <p:spPr>
          <a:xfrm>
            <a:off x="7069436" y="5635727"/>
            <a:ext cx="1315329" cy="2945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Heart Rate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9848617" y="5580982"/>
            <a:ext cx="1315329" cy="2945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Speed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4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4" grpId="0" animBg="1"/>
      <p:bldP spid="14" grpId="1" animBg="1"/>
      <p:bldP spid="19" grpId="0" animBg="1"/>
      <p:bldP spid="19" grpId="1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307" y="1833201"/>
            <a:ext cx="5521502" cy="370720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Modeling and Clustering Analysis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784323" cy="4559178"/>
          </a:xfrm>
        </p:spPr>
        <p:txBody>
          <a:bodyPr>
            <a:normAutofit fontScale="92500" lnSpcReduction="20000"/>
          </a:bodyPr>
          <a:lstStyle/>
          <a:p>
            <a:r>
              <a:rPr lang="pt-BR" b="1" dirty="0" err="1" smtClean="0">
                <a:solidFill>
                  <a:srgbClr val="1367AF"/>
                </a:solidFill>
              </a:rPr>
              <a:t>Density-Based</a:t>
            </a:r>
            <a:r>
              <a:rPr lang="pt-BR" b="1" dirty="0" smtClean="0">
                <a:solidFill>
                  <a:srgbClr val="1367AF"/>
                </a:solidFill>
              </a:rPr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Clustering</a:t>
            </a:r>
            <a:endParaRPr lang="pt-BR" b="1" dirty="0">
              <a:solidFill>
                <a:srgbClr val="1367AF"/>
              </a:solidFill>
            </a:endParaRPr>
          </a:p>
          <a:p>
            <a:pPr lvl="1"/>
            <a:r>
              <a:rPr lang="en-US" dirty="0"/>
              <a:t>Trajectory clustering: a partition-and-group </a:t>
            </a:r>
            <a:r>
              <a:rPr lang="en-US" dirty="0" smtClean="0"/>
              <a:t>framework </a:t>
            </a:r>
            <a:r>
              <a:rPr lang="en-US" dirty="0" err="1" smtClean="0"/>
              <a:t>TraClus</a:t>
            </a:r>
            <a:r>
              <a:rPr lang="en-US" dirty="0" smtClean="0"/>
              <a:t>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smtClean="0">
                <a:solidFill>
                  <a:srgbClr val="1367AF"/>
                </a:solidFill>
              </a:rPr>
              <a:t>Lee et al., 2007]</a:t>
            </a:r>
            <a:endParaRPr lang="pt-BR" dirty="0" smtClean="0"/>
          </a:p>
          <a:p>
            <a:pPr lvl="1"/>
            <a:r>
              <a:rPr lang="en-US" dirty="0" smtClean="0"/>
              <a:t>Visually </a:t>
            </a:r>
            <a:r>
              <a:rPr lang="en-US" dirty="0"/>
              <a:t>driven analysis of movement data by progressive </a:t>
            </a:r>
            <a:r>
              <a:rPr lang="en-US" dirty="0" smtClean="0"/>
              <a:t>clustering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err="1" smtClean="0">
                <a:solidFill>
                  <a:srgbClr val="1367AF"/>
                </a:solidFill>
              </a:rPr>
              <a:t>Rinzivillo</a:t>
            </a:r>
            <a:r>
              <a:rPr lang="en-US" sz="1600" dirty="0" smtClean="0">
                <a:solidFill>
                  <a:srgbClr val="1367AF"/>
                </a:solidFill>
              </a:rPr>
              <a:t> et al., 2008]</a:t>
            </a:r>
          </a:p>
          <a:p>
            <a:pPr lvl="1"/>
            <a:r>
              <a:rPr lang="en-US" dirty="0"/>
              <a:t>Interactive Visual Clustering of Large Collections of Trajectories </a:t>
            </a:r>
            <a:r>
              <a:rPr lang="en-US" sz="1600" dirty="0">
                <a:solidFill>
                  <a:srgbClr val="1367AF"/>
                </a:solidFill>
              </a:rPr>
              <a:t>[</a:t>
            </a:r>
            <a:r>
              <a:rPr lang="en-US" sz="1600" dirty="0" err="1">
                <a:solidFill>
                  <a:srgbClr val="1367AF"/>
                </a:solidFill>
              </a:rPr>
              <a:t>Andrienko</a:t>
            </a:r>
            <a:r>
              <a:rPr lang="en-US" sz="1600" dirty="0">
                <a:solidFill>
                  <a:srgbClr val="1367AF"/>
                </a:solidFill>
              </a:rPr>
              <a:t> et al., </a:t>
            </a:r>
            <a:r>
              <a:rPr lang="en-US" sz="1600" dirty="0" smtClean="0">
                <a:solidFill>
                  <a:srgbClr val="1367AF"/>
                </a:solidFill>
              </a:rPr>
              <a:t>2009]</a:t>
            </a:r>
          </a:p>
          <a:p>
            <a:pPr lvl="1"/>
            <a:endParaRPr lang="en-US" sz="1600" dirty="0" smtClean="0">
              <a:solidFill>
                <a:srgbClr val="1367AF"/>
              </a:solidFill>
            </a:endParaRPr>
          </a:p>
          <a:p>
            <a:r>
              <a:rPr lang="pt-BR" b="1" dirty="0" err="1">
                <a:solidFill>
                  <a:srgbClr val="1367AF"/>
                </a:solidFill>
              </a:rPr>
              <a:t>Model-Based</a:t>
            </a:r>
            <a:r>
              <a:rPr lang="pt-BR" b="1" dirty="0">
                <a:solidFill>
                  <a:srgbClr val="1367AF"/>
                </a:solidFill>
              </a:rPr>
              <a:t> </a:t>
            </a:r>
            <a:r>
              <a:rPr lang="pt-BR" b="1" dirty="0" err="1">
                <a:solidFill>
                  <a:srgbClr val="1367AF"/>
                </a:solidFill>
              </a:rPr>
              <a:t>Clustering</a:t>
            </a:r>
            <a:endParaRPr lang="pt-BR" b="1" dirty="0">
              <a:solidFill>
                <a:srgbClr val="1367AF"/>
              </a:solidFill>
            </a:endParaRPr>
          </a:p>
          <a:p>
            <a:pPr lvl="1"/>
            <a:r>
              <a:rPr lang="en-US" dirty="0"/>
              <a:t>Vector Field k-Means: Clustering Trajectories by Fitting Multiple Vector </a:t>
            </a:r>
            <a:r>
              <a:rPr lang="en-US" dirty="0" smtClean="0"/>
              <a:t>Fields </a:t>
            </a:r>
            <a:r>
              <a:rPr lang="en-US" sz="1600" dirty="0" smtClean="0">
                <a:solidFill>
                  <a:srgbClr val="1367AF"/>
                </a:solidFill>
              </a:rPr>
              <a:t>[Ferreira et al., 2013]</a:t>
            </a:r>
          </a:p>
          <a:p>
            <a:endParaRPr lang="pt-BR" dirty="0" smtClean="0"/>
          </a:p>
          <a:p>
            <a:pPr marL="0" indent="0">
              <a:buNone/>
            </a:pPr>
            <a:endParaRPr lang="pt-BR" b="1" dirty="0" smtClean="0">
              <a:solidFill>
                <a:srgbClr val="1367AF"/>
              </a:solidFill>
            </a:endParaRPr>
          </a:p>
          <a:p>
            <a:pPr lvl="1"/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15</a:t>
            </a:fld>
            <a:endParaRPr lang="pt-BR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47372" y="1078398"/>
            <a:ext cx="360000" cy="360000"/>
          </a:xfrm>
          <a:prstGeom prst="ellipse">
            <a:avLst/>
          </a:prstGeom>
          <a:solidFill>
            <a:schemeClr val="accent6">
              <a:lumMod val="40000"/>
              <a:lumOff val="60000"/>
              <a:alpha val="50000"/>
            </a:schemeClr>
          </a:solidFill>
          <a:ln w="57150" cmpd="sng">
            <a:solidFill>
              <a:schemeClr val="accent6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19164" y="1078398"/>
            <a:ext cx="441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6"/>
                </a:solidFill>
              </a:rPr>
              <a:t>Trajectory Modeling and Clustering Analysis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791" y="2094844"/>
            <a:ext cx="5717772" cy="279313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524456" y="5249036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[Lee et al., 2007]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701" y="1586210"/>
            <a:ext cx="4450986" cy="3800075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7681563" y="5573215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[Ferreira et al., 2013]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330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9" grpId="1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Interactive Exploration of Trajectory </a:t>
            </a:r>
            <a:r>
              <a:rPr lang="en-US" dirty="0" smtClean="0"/>
              <a:t>Data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8" y="1617785"/>
            <a:ext cx="6151391" cy="455917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Visual </a:t>
            </a:r>
            <a:r>
              <a:rPr lang="en-US" dirty="0"/>
              <a:t>Exploration of Big </a:t>
            </a:r>
            <a:r>
              <a:rPr lang="en-US" dirty="0" err="1"/>
              <a:t>Spatio</a:t>
            </a:r>
            <a:r>
              <a:rPr lang="en-US" dirty="0"/>
              <a:t>-Temporal Urban Data: A Study of New York City Taxi </a:t>
            </a:r>
            <a:r>
              <a:rPr lang="en-US" dirty="0" smtClean="0"/>
              <a:t>Trips </a:t>
            </a:r>
            <a:r>
              <a:rPr lang="en-US" sz="1900" dirty="0" smtClean="0">
                <a:solidFill>
                  <a:srgbClr val="2E75B6"/>
                </a:solidFill>
              </a:rPr>
              <a:t>[Ferreira et al., 2013]</a:t>
            </a:r>
          </a:p>
          <a:p>
            <a:r>
              <a:rPr lang="en-US" dirty="0"/>
              <a:t>Visual traffic jam analysis based on trajectory data </a:t>
            </a:r>
            <a:r>
              <a:rPr lang="en-US" sz="1800" dirty="0">
                <a:solidFill>
                  <a:srgbClr val="2E75B6"/>
                </a:solidFill>
              </a:rPr>
              <a:t>[Wang et al., 2013</a:t>
            </a:r>
            <a:r>
              <a:rPr lang="en-US" sz="1800" dirty="0" smtClean="0">
                <a:solidFill>
                  <a:srgbClr val="2E75B6"/>
                </a:solidFill>
              </a:rPr>
              <a:t>]</a:t>
            </a:r>
            <a:endParaRPr lang="en-US" sz="1900" dirty="0" smtClean="0">
              <a:solidFill>
                <a:srgbClr val="2E75B6"/>
              </a:solidFill>
            </a:endParaRPr>
          </a:p>
          <a:p>
            <a:r>
              <a:rPr lang="en-US" dirty="0"/>
              <a:t>Visual Exploration of Sparse Traffic Trajectory </a:t>
            </a:r>
            <a:r>
              <a:rPr lang="en-US" dirty="0" smtClean="0"/>
              <a:t>Data </a:t>
            </a:r>
            <a:r>
              <a:rPr lang="en-US" sz="1900" dirty="0" smtClean="0">
                <a:solidFill>
                  <a:srgbClr val="2E75B6"/>
                </a:solidFill>
              </a:rPr>
              <a:t>[Wang et al., 2014]</a:t>
            </a:r>
          </a:p>
          <a:p>
            <a:r>
              <a:rPr lang="en-US" dirty="0"/>
              <a:t>Visual Analysis of Movement Behavior Using Web Data for Context Enrichment </a:t>
            </a:r>
            <a:r>
              <a:rPr lang="en-US" sz="1900" dirty="0">
                <a:solidFill>
                  <a:srgbClr val="2E75B6"/>
                </a:solidFill>
              </a:rPr>
              <a:t>[</a:t>
            </a:r>
            <a:r>
              <a:rPr lang="en-US" sz="1900" dirty="0" smtClean="0">
                <a:solidFill>
                  <a:srgbClr val="2E75B6"/>
                </a:solidFill>
              </a:rPr>
              <a:t>Krueger et al., 2014]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16</a:t>
            </a:fld>
            <a:endParaRPr lang="pt-BR" dirty="0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47372" y="1078398"/>
            <a:ext cx="360000" cy="360000"/>
          </a:xfrm>
          <a:prstGeom prst="ellipse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 w="57150" cmpd="sng">
            <a:solidFill>
              <a:schemeClr val="accent1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172200" y="1078398"/>
            <a:ext cx="486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1"/>
                </a:solidFill>
              </a:rPr>
              <a:t>Interactive Exploration of Trajectory Data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345" y="1480536"/>
            <a:ext cx="4282027" cy="245891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8051028" y="383500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[Ferreira et al., 2013]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923" y="4577225"/>
            <a:ext cx="4520544" cy="145605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8051028" y="595021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[Wang et al., 2013]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1701940"/>
            <a:ext cx="4933950" cy="4200525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Sketching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Drawing with the Flow: A Sketch-based Interface for Illustrative Visualization of 2D Vector Fields </a:t>
            </a:r>
            <a:r>
              <a:rPr lang="en-US" sz="2000" dirty="0" smtClean="0">
                <a:solidFill>
                  <a:srgbClr val="1367AF"/>
                </a:solidFill>
              </a:rPr>
              <a:t>[Schroeder et al., 2010]</a:t>
            </a:r>
          </a:p>
          <a:p>
            <a:endParaRPr lang="en-US" dirty="0"/>
          </a:p>
          <a:p>
            <a:r>
              <a:rPr lang="en-US" dirty="0"/>
              <a:t>A sketch-based interface for classifying and visualizing vector fields </a:t>
            </a:r>
            <a:r>
              <a:rPr lang="en-US" sz="2000" dirty="0">
                <a:solidFill>
                  <a:srgbClr val="1367AF"/>
                </a:solidFill>
              </a:rPr>
              <a:t>[</a:t>
            </a:r>
            <a:r>
              <a:rPr lang="en-US" sz="2000" dirty="0" smtClean="0">
                <a:solidFill>
                  <a:srgbClr val="1367AF"/>
                </a:solidFill>
              </a:rPr>
              <a:t>Wei et al., 2010]</a:t>
            </a:r>
            <a:endParaRPr lang="pt-BR" sz="2000" dirty="0">
              <a:solidFill>
                <a:srgbClr val="1367AF"/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17</a:t>
            </a:fld>
            <a:endParaRPr lang="pt-BR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11147372" y="1078398"/>
            <a:ext cx="360000" cy="360000"/>
          </a:xfrm>
          <a:prstGeom prst="ellipse">
            <a:avLst/>
          </a:prstGeom>
          <a:solidFill>
            <a:schemeClr val="bg2">
              <a:alpha val="50000"/>
            </a:schemeClr>
          </a:solidFill>
          <a:ln w="57150" cmpd="sng">
            <a:solidFill>
              <a:schemeClr val="bg2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078398"/>
            <a:ext cx="486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2">
                    <a:lumMod val="50000"/>
                  </a:schemeClr>
                </a:solidFill>
              </a:rPr>
              <a:t>Sketching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1976798"/>
            <a:ext cx="5675279" cy="2126491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7694508" y="4192982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[Schroeder et al., 2010]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694508" y="5902465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Wei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et al., 2010]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79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9" grpId="0" animBg="1"/>
      <p:bldP spid="9" grpId="1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Attribute</a:t>
            </a:r>
            <a:r>
              <a:rPr lang="pt-BR" dirty="0" smtClean="0"/>
              <a:t> Field </a:t>
            </a:r>
            <a:r>
              <a:rPr lang="pt-BR" i="1" dirty="0" smtClean="0"/>
              <a:t>K</a:t>
            </a:r>
            <a:r>
              <a:rPr lang="pt-BR" dirty="0" smtClean="0"/>
              <a:t>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9794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AFKM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b="1" dirty="0" smtClean="0">
                <a:solidFill>
                  <a:srgbClr val="1367AF"/>
                </a:solidFill>
              </a:rPr>
              <a:t>goal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is to </a:t>
            </a:r>
            <a:r>
              <a:rPr lang="en-US" b="1" dirty="0" smtClean="0">
                <a:solidFill>
                  <a:srgbClr val="1367AF"/>
                </a:solidFill>
              </a:rPr>
              <a:t>capture patterns</a:t>
            </a:r>
            <a:r>
              <a:rPr lang="en-US" dirty="0" smtClean="0"/>
              <a:t> in trajectory </a:t>
            </a:r>
            <a:r>
              <a:rPr lang="en-US" b="1" dirty="0" smtClean="0">
                <a:solidFill>
                  <a:srgbClr val="1367AF"/>
                </a:solidFill>
              </a:rPr>
              <a:t>attribute</a:t>
            </a:r>
            <a:r>
              <a:rPr lang="en-US" dirty="0" smtClean="0"/>
              <a:t> values</a:t>
            </a:r>
          </a:p>
          <a:p>
            <a:r>
              <a:rPr lang="en-US" dirty="0" smtClean="0"/>
              <a:t>Exploring the attributes’ </a:t>
            </a:r>
            <a:r>
              <a:rPr lang="en-US" b="1" dirty="0" smtClean="0">
                <a:solidFill>
                  <a:srgbClr val="1367AF"/>
                </a:solidFill>
              </a:rPr>
              <a:t>spatial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1367AF"/>
                </a:solidFill>
              </a:rPr>
              <a:t>distribution</a:t>
            </a:r>
            <a:r>
              <a:rPr lang="en-US" dirty="0" smtClean="0"/>
              <a:t> via </a:t>
            </a:r>
            <a:r>
              <a:rPr lang="en-US" b="1" dirty="0" smtClean="0">
                <a:solidFill>
                  <a:srgbClr val="1367AF"/>
                </a:solidFill>
              </a:rPr>
              <a:t>attribute fields</a:t>
            </a:r>
          </a:p>
        </p:txBody>
      </p:sp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908" y="970671"/>
            <a:ext cx="5207329" cy="3048879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348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75" y="2910382"/>
            <a:ext cx="1876425" cy="161925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73" y="2926882"/>
            <a:ext cx="1876425" cy="1619250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71" y="2926882"/>
            <a:ext cx="1876425" cy="180975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11" y="4219479"/>
            <a:ext cx="1876425" cy="1619250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Means</a:t>
            </a:r>
            <a:r>
              <a:rPr lang="pt-BR" dirty="0" smtClean="0"/>
              <a:t> </a:t>
            </a:r>
            <a:r>
              <a:rPr lang="pt-BR" dirty="0" err="1" smtClean="0"/>
              <a:t>Clustering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Well-known</a:t>
            </a:r>
            <a:r>
              <a:rPr lang="pt-BR" dirty="0" smtClean="0"/>
              <a:t>,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easy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clustering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endParaRPr lang="pt-BR" dirty="0" smtClean="0"/>
          </a:p>
          <a:p>
            <a:r>
              <a:rPr lang="pt-BR" dirty="0" smtClean="0"/>
              <a:t>Cluster </a:t>
            </a:r>
            <a:r>
              <a:rPr lang="pt-BR" b="1" i="1" dirty="0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objects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based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atributes </a:t>
            </a:r>
            <a:r>
              <a:rPr lang="pt-BR" dirty="0" err="1" smtClean="0"/>
              <a:t>into</a:t>
            </a:r>
            <a:r>
              <a:rPr lang="pt-BR" dirty="0" smtClean="0"/>
              <a:t> </a:t>
            </a:r>
            <a:r>
              <a:rPr lang="pt-BR" b="1" i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partitions</a:t>
            </a:r>
            <a:r>
              <a:rPr lang="pt-BR" dirty="0" smtClean="0"/>
              <a:t>, </a:t>
            </a:r>
            <a:r>
              <a:rPr lang="pt-BR" dirty="0" err="1" smtClean="0"/>
              <a:t>where</a:t>
            </a:r>
            <a:r>
              <a:rPr lang="pt-BR" dirty="0" smtClean="0"/>
              <a:t> </a:t>
            </a:r>
            <a:r>
              <a:rPr lang="pt-BR" i="1" dirty="0" smtClean="0"/>
              <a:t>k &lt; n</a:t>
            </a:r>
            <a:r>
              <a:rPr lang="pt-BR" dirty="0" smtClean="0"/>
              <a:t>.</a:t>
            </a:r>
          </a:p>
          <a:p>
            <a:r>
              <a:rPr lang="pt-BR" dirty="0" err="1" smtClean="0"/>
              <a:t>Three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steps</a:t>
            </a:r>
            <a:endParaRPr lang="pt-BR" b="1" dirty="0" smtClean="0">
              <a:solidFill>
                <a:srgbClr val="0C4D86"/>
              </a:solidFill>
            </a:endParaRPr>
          </a:p>
          <a:p>
            <a:pPr lvl="1"/>
            <a:r>
              <a:rPr lang="pt-BR" dirty="0" err="1" smtClean="0"/>
              <a:t>Algorithm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Initialization</a:t>
            </a:r>
            <a:endParaRPr lang="pt-BR" b="1" dirty="0" smtClean="0">
              <a:solidFill>
                <a:srgbClr val="0C4D86"/>
              </a:solidFill>
            </a:endParaRPr>
          </a:p>
          <a:p>
            <a:pPr lvl="1"/>
            <a:r>
              <a:rPr lang="pt-BR" b="1" dirty="0" err="1" smtClean="0">
                <a:solidFill>
                  <a:srgbClr val="0C4D86"/>
                </a:solidFill>
              </a:rPr>
              <a:t>Assignment</a:t>
            </a:r>
            <a:endParaRPr lang="pt-BR" b="1" dirty="0" smtClean="0">
              <a:solidFill>
                <a:srgbClr val="0C4D86"/>
              </a:solidFill>
            </a:endParaRPr>
          </a:p>
          <a:p>
            <a:pPr lvl="1"/>
            <a:r>
              <a:rPr lang="pt-BR" b="1" dirty="0" smtClean="0">
                <a:solidFill>
                  <a:srgbClr val="0C4D86"/>
                </a:solidFill>
              </a:rPr>
              <a:t>Update</a:t>
            </a:r>
            <a:r>
              <a:rPr lang="pt-BR" dirty="0" smtClean="0">
                <a:solidFill>
                  <a:srgbClr val="0C4D86"/>
                </a:solidFill>
              </a:rPr>
              <a:t> </a:t>
            </a:r>
            <a:r>
              <a:rPr lang="pt-BR" dirty="0" smtClean="0"/>
              <a:t>set</a:t>
            </a:r>
            <a:endParaRPr lang="pt-BR" dirty="0"/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</a:t>
            </a:fld>
            <a:endParaRPr lang="pt-BR" dirty="0"/>
          </a:p>
        </p:txBody>
      </p:sp>
      <p:sp>
        <p:nvSpPr>
          <p:cNvPr id="25" name="Seta para a direita 24"/>
          <p:cNvSpPr/>
          <p:nvPr/>
        </p:nvSpPr>
        <p:spPr>
          <a:xfrm>
            <a:off x="7733251" y="1828571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5400000">
            <a:off x="9452386" y="3543208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 flipH="1">
            <a:off x="8092271" y="4912045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em curva para a direita 32"/>
          <p:cNvSpPr/>
          <p:nvPr/>
        </p:nvSpPr>
        <p:spPr>
          <a:xfrm flipH="1" flipV="1">
            <a:off x="10937446" y="1828569"/>
            <a:ext cx="1007461" cy="36611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587072" y="6137428"/>
            <a:ext cx="1973848" cy="25067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[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Macqueen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, 1967]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322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14935 -0.2187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11693 -0.22778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1389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11653 0.20509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25" grpId="0" animBg="1"/>
      <p:bldP spid="26" grpId="0" animBg="1"/>
      <p:bldP spid="27" grpId="0" animBg="1"/>
      <p:bldP spid="33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16840"/>
              </p:ext>
            </p:extLst>
          </p:nvPr>
        </p:nvGraphicFramePr>
        <p:xfrm>
          <a:off x="6055736" y="1178271"/>
          <a:ext cx="6136264" cy="1886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7" name="Acrobat Document" r:id="rId3" imgW="11429836" imgH="3514535" progId="AcroExch.Document.11">
                  <p:embed/>
                </p:oleObj>
              </mc:Choice>
              <mc:Fallback>
                <p:oleObj name="Acrobat Document" r:id="rId3" imgW="11429836" imgH="351453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5736" y="1178271"/>
                        <a:ext cx="6136264" cy="1886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0949152"/>
              </p:ext>
            </p:extLst>
          </p:nvPr>
        </p:nvGraphicFramePr>
        <p:xfrm>
          <a:off x="6019800" y="3006023"/>
          <a:ext cx="6030159" cy="18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8" name="Acrobat Document" r:id="rId5" imgW="11429836" imgH="3562313" progId="AcroExch.Document.11">
                  <p:embed/>
                </p:oleObj>
              </mc:Choice>
              <mc:Fallback>
                <p:oleObj name="Acrobat Document" r:id="rId5" imgW="11429836" imgH="35623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9800" y="3006023"/>
                        <a:ext cx="6030159" cy="18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0934219"/>
              </p:ext>
            </p:extLst>
          </p:nvPr>
        </p:nvGraphicFramePr>
        <p:xfrm>
          <a:off x="6090820" y="4838801"/>
          <a:ext cx="6030159" cy="187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9" name="Acrobat Document" r:id="rId7" imgW="11429836" imgH="3552596" progId="AcroExch.Document.11">
                  <p:embed/>
                </p:oleObj>
              </mc:Choice>
              <mc:Fallback>
                <p:oleObj name="Acrobat Document" r:id="rId7" imgW="11429836" imgH="355259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0820" y="4838801"/>
                        <a:ext cx="6030159" cy="1874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AFKM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20</a:t>
            </a:fld>
            <a:endParaRPr lang="pt-BR" dirty="0"/>
          </a:p>
        </p:txBody>
      </p:sp>
      <p:sp>
        <p:nvSpPr>
          <p:cNvPr id="14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/>
          <a:p>
            <a:r>
              <a:rPr lang="en-US" b="1" dirty="0" smtClean="0">
                <a:solidFill>
                  <a:srgbClr val="0C4D86"/>
                </a:solidFill>
              </a:rPr>
              <a:t>Clustering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C4D86"/>
                </a:solidFill>
              </a:rPr>
              <a:t>Analysis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the trajectory’s </a:t>
            </a:r>
            <a:r>
              <a:rPr lang="en-US" b="1" dirty="0" smtClean="0">
                <a:solidFill>
                  <a:srgbClr val="0C4D86"/>
                </a:solidFill>
              </a:rPr>
              <a:t>attributes</a:t>
            </a:r>
          </a:p>
          <a:p>
            <a:r>
              <a:rPr lang="en-US" dirty="0" smtClean="0"/>
              <a:t>Evaluate each attribute </a:t>
            </a:r>
            <a:r>
              <a:rPr lang="en-US" b="1" dirty="0" smtClean="0">
                <a:solidFill>
                  <a:srgbClr val="0C4D86"/>
                </a:solidFill>
              </a:rPr>
              <a:t>independently</a:t>
            </a:r>
          </a:p>
          <a:p>
            <a:r>
              <a:rPr lang="pt-BR" dirty="0" err="1" smtClean="0"/>
              <a:t>Clustering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progressive</a:t>
            </a:r>
            <a:r>
              <a:rPr lang="pt-BR" dirty="0" smtClean="0"/>
              <a:t>, </a:t>
            </a:r>
            <a:r>
              <a:rPr lang="pt-BR" b="1" dirty="0" err="1" smtClean="0">
                <a:solidFill>
                  <a:srgbClr val="0C4D86"/>
                </a:solidFill>
              </a:rPr>
              <a:t>hierarchical</a:t>
            </a:r>
            <a:r>
              <a:rPr lang="pt-BR" dirty="0" smtClean="0">
                <a:solidFill>
                  <a:srgbClr val="0C4D86"/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heterogeneous</a:t>
            </a:r>
            <a:endParaRPr lang="pt-BR" b="1" dirty="0">
              <a:solidFill>
                <a:srgbClr val="0C4D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0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Imagem 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08" y="664767"/>
            <a:ext cx="5696745" cy="5668166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21</a:t>
            </a:fld>
            <a:endParaRPr lang="pt-BR" dirty="0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350"/>
            <a:ext cx="5715000" cy="5715000"/>
          </a:xfrm>
          <a:prstGeom prst="rect">
            <a:avLst/>
          </a:prstGeom>
        </p:spPr>
      </p:pic>
      <p:grpSp>
        <p:nvGrpSpPr>
          <p:cNvPr id="49" name="Grupo 48"/>
          <p:cNvGrpSpPr/>
          <p:nvPr/>
        </p:nvGrpSpPr>
        <p:grpSpPr>
          <a:xfrm>
            <a:off x="7959025" y="1651912"/>
            <a:ext cx="426000" cy="498339"/>
            <a:chOff x="5006195" y="1025762"/>
            <a:chExt cx="426000" cy="498339"/>
          </a:xfrm>
        </p:grpSpPr>
        <p:sp>
          <p:nvSpPr>
            <p:cNvPr id="50" name="Seta para a direita 49"/>
            <p:cNvSpPr/>
            <p:nvPr/>
          </p:nvSpPr>
          <p:spPr>
            <a:xfrm>
              <a:off x="5006195" y="1025762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Seta para a direita 4"/>
            <p:cNvSpPr/>
            <p:nvPr/>
          </p:nvSpPr>
          <p:spPr>
            <a:xfrm>
              <a:off x="5006195" y="1125430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pic>
        <p:nvPicPr>
          <p:cNvPr id="69" name="Imagem 6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59" y="970671"/>
            <a:ext cx="2857500" cy="2857500"/>
          </a:xfrm>
          <a:prstGeom prst="rect">
            <a:avLst/>
          </a:prstGeom>
        </p:spPr>
      </p:pic>
      <p:pic>
        <p:nvPicPr>
          <p:cNvPr id="70" name="Imagem 6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59" y="970671"/>
            <a:ext cx="2857500" cy="2857500"/>
          </a:xfrm>
          <a:prstGeom prst="rect">
            <a:avLst/>
          </a:prstGeom>
        </p:spPr>
      </p:pic>
      <p:pic>
        <p:nvPicPr>
          <p:cNvPr id="71" name="Imagem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59" y="970671"/>
            <a:ext cx="2857500" cy="2857500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759" y="970671"/>
            <a:ext cx="2857500" cy="2857500"/>
          </a:xfrm>
          <a:prstGeom prst="rect">
            <a:avLst/>
          </a:prstGeom>
        </p:spPr>
      </p:pic>
      <p:grpSp>
        <p:nvGrpSpPr>
          <p:cNvPr id="73" name="Grupo 72"/>
          <p:cNvGrpSpPr/>
          <p:nvPr/>
        </p:nvGrpSpPr>
        <p:grpSpPr>
          <a:xfrm>
            <a:off x="9067385" y="4782015"/>
            <a:ext cx="512921" cy="427435"/>
            <a:chOff x="2390694" y="1211063"/>
            <a:chExt cx="512921" cy="427435"/>
          </a:xfrm>
        </p:grpSpPr>
        <p:sp>
          <p:nvSpPr>
            <p:cNvPr id="74" name="Seta para a direita 73"/>
            <p:cNvSpPr/>
            <p:nvPr/>
          </p:nvSpPr>
          <p:spPr>
            <a:xfrm rot="5400000">
              <a:off x="2433438" y="1168320"/>
              <a:ext cx="427434" cy="512921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Seta para a direita 4"/>
            <p:cNvSpPr/>
            <p:nvPr/>
          </p:nvSpPr>
          <p:spPr>
            <a:xfrm>
              <a:off x="2493279" y="1211063"/>
              <a:ext cx="307753" cy="29920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100" kern="1200"/>
            </a:p>
          </p:txBody>
        </p:sp>
      </p:grpSp>
      <p:sp>
        <p:nvSpPr>
          <p:cNvPr id="76" name="Retângulo de cantos arredondados 75"/>
          <p:cNvSpPr/>
          <p:nvPr/>
        </p:nvSpPr>
        <p:spPr>
          <a:xfrm>
            <a:off x="5850023" y="1443439"/>
            <a:ext cx="1943100" cy="935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Select a subgroup of trajectories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Progressive</a:t>
            </a:r>
            <a:r>
              <a:rPr lang="pt-BR" dirty="0" smtClean="0"/>
              <a:t> </a:t>
            </a:r>
            <a:r>
              <a:rPr lang="pt-BR" dirty="0" err="1" smtClean="0"/>
              <a:t>Clustering</a:t>
            </a:r>
            <a:endParaRPr lang="pt-BR" dirty="0"/>
          </a:p>
        </p:txBody>
      </p:sp>
      <p:sp>
        <p:nvSpPr>
          <p:cNvPr id="78" name="Retângulo de cantos arredondados 77"/>
          <p:cNvSpPr/>
          <p:nvPr/>
        </p:nvSpPr>
        <p:spPr>
          <a:xfrm>
            <a:off x="7315200" y="3789192"/>
            <a:ext cx="4191000" cy="9358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Cluster the subgroup, generating the respective attribute fields for each cluster</a:t>
            </a:r>
            <a:endParaRPr lang="en-US" dirty="0"/>
          </a:p>
        </p:txBody>
      </p:sp>
      <p:pic>
        <p:nvPicPr>
          <p:cNvPr id="81" name="Imagem 80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709" y="5077987"/>
            <a:ext cx="1289225" cy="1289225"/>
          </a:xfrm>
          <a:prstGeom prst="rect">
            <a:avLst/>
          </a:prstGeom>
        </p:spPr>
      </p:pic>
      <p:pic>
        <p:nvPicPr>
          <p:cNvPr id="82" name="Imagem 81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758" y="5081219"/>
            <a:ext cx="1282763" cy="128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7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00"/>
                            </p:stCondLst>
                            <p:childTnLst>
                              <p:par>
                                <p:cTn id="9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Clustering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22</a:t>
            </a:fld>
            <a:endParaRPr lang="pt-BR" dirty="0"/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368" y="2203208"/>
            <a:ext cx="2850754" cy="285075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285" y="2210353"/>
            <a:ext cx="2836465" cy="2836465"/>
          </a:xfrm>
          <a:prstGeom prst="rect">
            <a:avLst/>
          </a:prstGeom>
        </p:spPr>
      </p:pic>
      <p:pic>
        <p:nvPicPr>
          <p:cNvPr id="90" name="Imagem 8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1" name="Imagem 9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2" name="Imagem 9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3" name="Imagem 9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7" name="Imagem 9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1" name="Imagem 10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2" name="Imagem 10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3" name="Imagem 10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4" name="Imagem 103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5" name="Imagem 10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6" name="Imagem 10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7" name="Imagem 10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8" name="Imagem 107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09" name="Imagem 108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pic>
        <p:nvPicPr>
          <p:cNvPr id="110" name="Imagem 109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0" y="571500"/>
            <a:ext cx="5715000" cy="5715000"/>
          </a:xfrm>
          <a:prstGeom prst="rect">
            <a:avLst/>
          </a:prstGeom>
        </p:spPr>
      </p:pic>
      <p:sp>
        <p:nvSpPr>
          <p:cNvPr id="111" name="Retângulo de cantos arredondados 110"/>
          <p:cNvSpPr/>
          <p:nvPr/>
        </p:nvSpPr>
        <p:spPr>
          <a:xfrm>
            <a:off x="4419600" y="5154613"/>
            <a:ext cx="3352800" cy="116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Assign the remaining trajectories to the closest attribute field</a:t>
            </a:r>
            <a:endParaRPr lang="en-US" sz="2400" dirty="0"/>
          </a:p>
        </p:txBody>
      </p:sp>
      <p:grpSp>
        <p:nvGrpSpPr>
          <p:cNvPr id="112" name="Grupo 111"/>
          <p:cNvGrpSpPr/>
          <p:nvPr/>
        </p:nvGrpSpPr>
        <p:grpSpPr>
          <a:xfrm>
            <a:off x="7967878" y="5556454"/>
            <a:ext cx="426000" cy="498339"/>
            <a:chOff x="5006195" y="1025762"/>
            <a:chExt cx="426000" cy="498339"/>
          </a:xfrm>
        </p:grpSpPr>
        <p:sp>
          <p:nvSpPr>
            <p:cNvPr id="113" name="Seta para a direita 112"/>
            <p:cNvSpPr/>
            <p:nvPr/>
          </p:nvSpPr>
          <p:spPr>
            <a:xfrm>
              <a:off x="5006195" y="1025762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4" name="Seta para a direita 4"/>
            <p:cNvSpPr/>
            <p:nvPr/>
          </p:nvSpPr>
          <p:spPr>
            <a:xfrm>
              <a:off x="5006195" y="1125430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grpSp>
        <p:nvGrpSpPr>
          <p:cNvPr id="115" name="Grupo 114"/>
          <p:cNvGrpSpPr/>
          <p:nvPr/>
        </p:nvGrpSpPr>
        <p:grpSpPr>
          <a:xfrm>
            <a:off x="3798122" y="5573917"/>
            <a:ext cx="426000" cy="498339"/>
            <a:chOff x="5030309" y="3035197"/>
            <a:chExt cx="426000" cy="498339"/>
          </a:xfrm>
        </p:grpSpPr>
        <p:sp>
          <p:nvSpPr>
            <p:cNvPr id="116" name="Seta para a direita 115"/>
            <p:cNvSpPr/>
            <p:nvPr/>
          </p:nvSpPr>
          <p:spPr>
            <a:xfrm rot="10800000">
              <a:off x="5030309" y="3035197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7" name="Seta para a direita 6"/>
            <p:cNvSpPr/>
            <p:nvPr/>
          </p:nvSpPr>
          <p:spPr>
            <a:xfrm rot="21600000">
              <a:off x="5158109" y="3134865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175535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0" dur="2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"/>
                            </p:stCondLst>
                            <p:childTnLst>
                              <p:par>
                                <p:cTn id="92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96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9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02" dur="2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50"/>
                            </p:stCondLst>
                            <p:childTnLst>
                              <p:par>
                                <p:cTn id="10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5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500"/>
                            </p:stCondLst>
                            <p:childTnLst>
                              <p:par>
                                <p:cTn id="10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08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750"/>
                            </p:stCondLst>
                            <p:childTnLst>
                              <p:par>
                                <p:cTn id="1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1" dur="2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14" dur="2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1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1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1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0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750"/>
                            </p:stCondLst>
                            <p:childTnLst>
                              <p:par>
                                <p:cTn id="12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3" dur="2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3000"/>
                            </p:stCondLst>
                            <p:childTnLst>
                              <p:par>
                                <p:cTn id="12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26" dur="2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3250"/>
                            </p:stCondLst>
                            <p:childTnLst>
                              <p:par>
                                <p:cTn id="12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29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500"/>
                            </p:stCondLst>
                            <p:childTnLst>
                              <p:par>
                                <p:cTn id="131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2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3750"/>
                            </p:stCondLst>
                            <p:childTnLst>
                              <p:par>
                                <p:cTn id="134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35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4000"/>
                            </p:stCondLst>
                            <p:childTnLst>
                              <p:par>
                                <p:cTn id="137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38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250"/>
                            </p:stCondLst>
                            <p:childTnLst>
                              <p:par>
                                <p:cTn id="14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1" dur="2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4500"/>
                            </p:stCondLst>
                            <p:childTnLst>
                              <p:par>
                                <p:cTn id="14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4" dur="2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4750"/>
                            </p:stCondLst>
                            <p:childTnLst>
                              <p:par>
                                <p:cTn id="14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47" dur="2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5000"/>
                            </p:stCondLst>
                            <p:childTnLst>
                              <p:par>
                                <p:cTn id="14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" pathEditMode="relative" rAng="0" ptsTypes="AA">
                                      <p:cBhvr>
                                        <p:cTn id="150" dur="2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Hierarchical</a:t>
            </a:r>
            <a:r>
              <a:rPr lang="pt-BR" dirty="0" smtClean="0"/>
              <a:t> </a:t>
            </a:r>
            <a:r>
              <a:rPr lang="pt-BR" dirty="0" err="1" smtClean="0"/>
              <a:t>Clustering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23</a:t>
            </a:fld>
            <a:endParaRPr lang="pt-BR" dirty="0"/>
          </a:p>
        </p:txBody>
      </p:sp>
      <p:graphicFrame>
        <p:nvGraphicFramePr>
          <p:cNvPr id="3" name="Objeto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8933787"/>
              </p:ext>
            </p:extLst>
          </p:nvPr>
        </p:nvGraphicFramePr>
        <p:xfrm>
          <a:off x="4911896" y="970671"/>
          <a:ext cx="2143125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5" name="Acrobat Document" r:id="rId3" imgW="2143061" imgH="1952430" progId="AcroExch.Document.11">
                  <p:embed/>
                </p:oleObj>
              </mc:Choice>
              <mc:Fallback>
                <p:oleObj name="Acrobat Document" r:id="rId3" imgW="2143061" imgH="195243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11896" y="970671"/>
                        <a:ext cx="2143125" cy="195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Espaço Reservado para Conteúdo 12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8" y="2886490"/>
            <a:ext cx="2922746" cy="1635443"/>
          </a:xfr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88" y="4521933"/>
            <a:ext cx="2922746" cy="1635443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891" y="2894630"/>
            <a:ext cx="3076575" cy="170021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08" y="4521933"/>
            <a:ext cx="3076575" cy="1700213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57" y="2890910"/>
            <a:ext cx="3076575" cy="1700213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457" y="4521933"/>
            <a:ext cx="3076575" cy="1700213"/>
          </a:xfrm>
          <a:prstGeom prst="rect">
            <a:avLst/>
          </a:prstGeom>
        </p:spPr>
      </p:pic>
      <p:sp>
        <p:nvSpPr>
          <p:cNvPr id="24" name="Retângulo de cantos arredondados 23"/>
          <p:cNvSpPr/>
          <p:nvPr/>
        </p:nvSpPr>
        <p:spPr>
          <a:xfrm>
            <a:off x="78116" y="3418439"/>
            <a:ext cx="1168738" cy="851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Heart</a:t>
            </a:r>
          </a:p>
          <a:p>
            <a:pPr algn="ctr"/>
            <a:r>
              <a:rPr lang="en-US" dirty="0" smtClean="0"/>
              <a:t>Rate</a:t>
            </a:r>
            <a:endParaRPr lang="en-US" dirty="0"/>
          </a:p>
        </p:txBody>
      </p:sp>
      <p:sp>
        <p:nvSpPr>
          <p:cNvPr id="25" name="Retângulo de cantos arredondados 24"/>
          <p:cNvSpPr/>
          <p:nvPr/>
        </p:nvSpPr>
        <p:spPr>
          <a:xfrm>
            <a:off x="78116" y="5171039"/>
            <a:ext cx="1168738" cy="8515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Speed</a:t>
            </a:r>
            <a:endParaRPr lang="en-US" dirty="0"/>
          </a:p>
        </p:txBody>
      </p:sp>
      <p:graphicFrame>
        <p:nvGraphicFramePr>
          <p:cNvPr id="29" name="Objeto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4856941"/>
              </p:ext>
            </p:extLst>
          </p:nvPr>
        </p:nvGraphicFramePr>
        <p:xfrm>
          <a:off x="4915333" y="965029"/>
          <a:ext cx="2143125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6" name="Acrobat Document" r:id="rId11" imgW="2143061" imgH="1952430" progId="AcroExch.Document.11">
                  <p:embed/>
                </p:oleObj>
              </mc:Choice>
              <mc:Fallback>
                <p:oleObj name="Acrobat Document" r:id="rId11" imgW="2143061" imgH="195243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15333" y="965029"/>
                        <a:ext cx="2143125" cy="195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Imagem 2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3" y="2917655"/>
            <a:ext cx="2922746" cy="1635443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52" y="2894629"/>
            <a:ext cx="3076575" cy="1700213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18" y="2923613"/>
            <a:ext cx="3076575" cy="1700213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03" y="4513703"/>
            <a:ext cx="2922746" cy="1635443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13" y="4521933"/>
            <a:ext cx="3076575" cy="1700213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69" y="4513703"/>
            <a:ext cx="3076575" cy="1700213"/>
          </a:xfrm>
          <a:prstGeom prst="rect">
            <a:avLst/>
          </a:prstGeom>
        </p:spPr>
      </p:pic>
      <p:sp>
        <p:nvSpPr>
          <p:cNvPr id="26" name="Retângulo 25"/>
          <p:cNvSpPr/>
          <p:nvPr/>
        </p:nvSpPr>
        <p:spPr>
          <a:xfrm>
            <a:off x="2039368" y="619738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Boston</a:t>
            </a:r>
            <a:endParaRPr lang="pt-BR" sz="20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7" name="Retângulo 26"/>
          <p:cNvSpPr/>
          <p:nvPr/>
        </p:nvSpPr>
        <p:spPr>
          <a:xfrm>
            <a:off x="5579618" y="619738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Salt Lake City</a:t>
            </a:r>
            <a:endParaRPr lang="pt-BR" sz="20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8" name="Retângulo 27"/>
          <p:cNvSpPr/>
          <p:nvPr/>
        </p:nvSpPr>
        <p:spPr>
          <a:xfrm>
            <a:off x="9220210" y="619738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San Francisco</a:t>
            </a:r>
            <a:endParaRPr lang="pt-BR" sz="20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83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1259" y="0"/>
            <a:ext cx="8257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9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Objeto 25"/>
          <p:cNvGraphicFramePr>
            <a:graphicFrameLocks noChangeAspect="1"/>
          </p:cNvGraphicFramePr>
          <p:nvPr/>
        </p:nvGraphicFramePr>
        <p:xfrm>
          <a:off x="6055736" y="1178271"/>
          <a:ext cx="6136264" cy="18869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2" name="Acrobat Document" r:id="rId3" imgW="11429836" imgH="3514535" progId="AcroExch.Document.11">
                  <p:embed/>
                </p:oleObj>
              </mc:Choice>
              <mc:Fallback>
                <p:oleObj name="Acrobat Document" r:id="rId3" imgW="11429836" imgH="351453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55736" y="1178271"/>
                        <a:ext cx="6136264" cy="18869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/>
        </p:nvGraphicFramePr>
        <p:xfrm>
          <a:off x="6019800" y="3006023"/>
          <a:ext cx="6030159" cy="18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3" name="Acrobat Document" r:id="rId5" imgW="11429836" imgH="3562313" progId="AcroExch.Document.11">
                  <p:embed/>
                </p:oleObj>
              </mc:Choice>
              <mc:Fallback>
                <p:oleObj name="Acrobat Document" r:id="rId5" imgW="11429836" imgH="35623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19800" y="3006023"/>
                        <a:ext cx="6030159" cy="18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/>
          <p:cNvGraphicFramePr>
            <a:graphicFrameLocks noChangeAspect="1"/>
          </p:cNvGraphicFramePr>
          <p:nvPr/>
        </p:nvGraphicFramePr>
        <p:xfrm>
          <a:off x="6090820" y="4838801"/>
          <a:ext cx="6030159" cy="18743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4" name="Acrobat Document" r:id="rId7" imgW="11429836" imgH="3552596" progId="AcroExch.Document.11">
                  <p:embed/>
                </p:oleObj>
              </mc:Choice>
              <mc:Fallback>
                <p:oleObj name="Acrobat Document" r:id="rId7" imgW="11429836" imgH="355259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90820" y="4838801"/>
                        <a:ext cx="6030159" cy="18743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AFKM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25</a:t>
            </a:fld>
            <a:endParaRPr lang="pt-BR" dirty="0"/>
          </a:p>
        </p:txBody>
      </p:sp>
      <p:sp>
        <p:nvSpPr>
          <p:cNvPr id="14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/>
          <a:p>
            <a:r>
              <a:rPr lang="en-US" b="1" dirty="0" smtClean="0">
                <a:solidFill>
                  <a:srgbClr val="0C4D86"/>
                </a:solidFill>
              </a:rPr>
              <a:t>Clustering</a:t>
            </a:r>
            <a:r>
              <a:rPr lang="en-US" dirty="0" smtClean="0"/>
              <a:t> and </a:t>
            </a:r>
            <a:r>
              <a:rPr lang="en-US" b="1" dirty="0" smtClean="0">
                <a:solidFill>
                  <a:srgbClr val="0C4D86"/>
                </a:solidFill>
              </a:rPr>
              <a:t>Analysis</a:t>
            </a:r>
            <a:r>
              <a:rPr lang="en-US" dirty="0" smtClean="0"/>
              <a:t> </a:t>
            </a:r>
            <a:r>
              <a:rPr lang="en-US" dirty="0"/>
              <a:t>of </a:t>
            </a:r>
            <a:r>
              <a:rPr lang="en-US" dirty="0" smtClean="0"/>
              <a:t>the trajectory’s </a:t>
            </a:r>
            <a:r>
              <a:rPr lang="en-US" b="1" dirty="0" smtClean="0">
                <a:solidFill>
                  <a:srgbClr val="0C4D86"/>
                </a:solidFill>
              </a:rPr>
              <a:t>attributes</a:t>
            </a:r>
          </a:p>
          <a:p>
            <a:r>
              <a:rPr lang="en-US" dirty="0" smtClean="0"/>
              <a:t>Evaluate each attribute </a:t>
            </a:r>
            <a:r>
              <a:rPr lang="en-US" b="1" dirty="0" smtClean="0">
                <a:solidFill>
                  <a:srgbClr val="0C4D86"/>
                </a:solidFill>
              </a:rPr>
              <a:t>independently</a:t>
            </a:r>
          </a:p>
          <a:p>
            <a:r>
              <a:rPr lang="pt-BR" dirty="0" err="1" smtClean="0"/>
              <a:t>Clustering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progressive</a:t>
            </a:r>
            <a:r>
              <a:rPr lang="pt-BR" dirty="0" smtClean="0"/>
              <a:t>, </a:t>
            </a:r>
            <a:r>
              <a:rPr lang="pt-BR" b="1" dirty="0" err="1" smtClean="0">
                <a:solidFill>
                  <a:srgbClr val="0C4D86"/>
                </a:solidFill>
              </a:rPr>
              <a:t>hierarchical</a:t>
            </a:r>
            <a:r>
              <a:rPr lang="pt-BR" dirty="0" smtClean="0">
                <a:solidFill>
                  <a:srgbClr val="0C4D86"/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0C4D86"/>
                </a:solidFill>
              </a:rPr>
              <a:t>heterogeneous</a:t>
            </a:r>
            <a:endParaRPr lang="pt-BR" b="1" dirty="0" smtClean="0">
              <a:solidFill>
                <a:srgbClr val="0C4D86"/>
              </a:solidFill>
            </a:endParaRPr>
          </a:p>
          <a:p>
            <a:r>
              <a:rPr lang="pt-BR" dirty="0" err="1" smtClean="0"/>
              <a:t>User</a:t>
            </a:r>
            <a:r>
              <a:rPr lang="pt-BR" dirty="0" smtClean="0"/>
              <a:t> feedback </a:t>
            </a:r>
            <a:r>
              <a:rPr lang="pt-BR" b="1" dirty="0" err="1" smtClean="0">
                <a:solidFill>
                  <a:srgbClr val="0C4D86"/>
                </a:solidFill>
              </a:rPr>
              <a:t>sketching</a:t>
            </a:r>
            <a:endParaRPr lang="pt-BR" dirty="0" smtClean="0"/>
          </a:p>
          <a:p>
            <a:r>
              <a:rPr lang="pt-BR" dirty="0" smtClean="0"/>
              <a:t>Uso de </a:t>
            </a:r>
            <a:r>
              <a:rPr lang="pt-BR" b="1" dirty="0" err="1">
                <a:solidFill>
                  <a:srgbClr val="0C4D86"/>
                </a:solidFill>
              </a:rPr>
              <a:t>w</a:t>
            </a:r>
            <a:r>
              <a:rPr lang="pt-BR" b="1" dirty="0" err="1" smtClean="0">
                <a:solidFill>
                  <a:srgbClr val="0C4D86"/>
                </a:solidFill>
              </a:rPr>
              <a:t>eights</a:t>
            </a:r>
            <a:r>
              <a:rPr lang="pt-BR" dirty="0" smtClean="0"/>
              <a:t> for </a:t>
            </a:r>
            <a:r>
              <a:rPr lang="pt-BR" dirty="0" err="1" smtClean="0"/>
              <a:t>attributes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837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Weights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26</a:t>
            </a:fld>
            <a:endParaRPr lang="pt-BR" dirty="0"/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586503"/>
              </p:ext>
            </p:extLst>
          </p:nvPr>
        </p:nvGraphicFramePr>
        <p:xfrm>
          <a:off x="156078" y="1976858"/>
          <a:ext cx="5827381" cy="342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8" name="Acrobat Document" r:id="rId3" imgW="3809945" imgH="2238289" progId="AcroExch.Document.11">
                  <p:embed/>
                </p:oleObj>
              </mc:Choice>
              <mc:Fallback>
                <p:oleObj name="Acrobat Document" r:id="rId3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078" y="1976858"/>
                        <a:ext cx="5827381" cy="34235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047450"/>
              </p:ext>
            </p:extLst>
          </p:nvPr>
        </p:nvGraphicFramePr>
        <p:xfrm>
          <a:off x="6172200" y="2064268"/>
          <a:ext cx="5827381" cy="33361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49" name="Acrobat Document" r:id="rId5" imgW="3714656" imgH="2181063" progId="AcroExch.Document.11">
                  <p:embed/>
                </p:oleObj>
              </mc:Choice>
              <mc:Fallback>
                <p:oleObj name="Acrobat Document" r:id="rId5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72200" y="2064268"/>
                        <a:ext cx="5827381" cy="33361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Elipse 3"/>
          <p:cNvSpPr/>
          <p:nvPr/>
        </p:nvSpPr>
        <p:spPr>
          <a:xfrm>
            <a:off x="6583680" y="2064268"/>
            <a:ext cx="5120640" cy="1719941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6583680" y="3657600"/>
            <a:ext cx="5415901" cy="773723"/>
          </a:xfrm>
          <a:prstGeom prst="ellipse">
            <a:avLst/>
          </a:prstGeom>
          <a:noFill/>
          <a:ln w="381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4898573"/>
              </p:ext>
            </p:extLst>
          </p:nvPr>
        </p:nvGraphicFramePr>
        <p:xfrm>
          <a:off x="5227440" y="1400806"/>
          <a:ext cx="3428951" cy="201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0" name="Acrobat Document" r:id="rId7" imgW="3809945" imgH="2238289" progId="AcroExch.Document.11">
                  <p:embed/>
                </p:oleObj>
              </mc:Choice>
              <mc:Fallback>
                <p:oleObj name="Acrobat Document" r:id="rId7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27440" y="1400806"/>
                        <a:ext cx="3428951" cy="201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958642"/>
              </p:ext>
            </p:extLst>
          </p:nvPr>
        </p:nvGraphicFramePr>
        <p:xfrm>
          <a:off x="8772610" y="1426557"/>
          <a:ext cx="3343190" cy="196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1" name="Acrobat Document" r:id="rId9" imgW="3714656" imgH="2181063" progId="AcroExch.Document.11">
                  <p:embed/>
                </p:oleObj>
              </mc:Choice>
              <mc:Fallback>
                <p:oleObj name="Acrobat Document" r:id="rId9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772610" y="1426557"/>
                        <a:ext cx="3343190" cy="196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8920997"/>
              </p:ext>
            </p:extLst>
          </p:nvPr>
        </p:nvGraphicFramePr>
        <p:xfrm>
          <a:off x="5227440" y="3904943"/>
          <a:ext cx="3428951" cy="201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2" name="Acrobat Document" r:id="rId11" imgW="3809945" imgH="2238289" progId="AcroExch.Document.11">
                  <p:embed/>
                </p:oleObj>
              </mc:Choice>
              <mc:Fallback>
                <p:oleObj name="Acrobat Document" r:id="rId11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227440" y="3904943"/>
                        <a:ext cx="3428951" cy="201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264732"/>
              </p:ext>
            </p:extLst>
          </p:nvPr>
        </p:nvGraphicFramePr>
        <p:xfrm>
          <a:off x="8767957" y="3930695"/>
          <a:ext cx="3343190" cy="196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3" name="Acrobat Document" r:id="rId13" imgW="3714656" imgH="2181063" progId="AcroExch.Document.11">
                  <p:embed/>
                </p:oleObj>
              </mc:Choice>
              <mc:Fallback>
                <p:oleObj name="Acrobat Document" r:id="rId13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767957" y="3930695"/>
                        <a:ext cx="3343190" cy="196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tângulo 15"/>
          <p:cNvSpPr/>
          <p:nvPr/>
        </p:nvSpPr>
        <p:spPr>
          <a:xfrm>
            <a:off x="7396845" y="3460656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Cluster 1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7396845" y="6038795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Cluster 2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7396844" y="101572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Without</a:t>
            </a:r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20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Weights</a:t>
            </a:r>
            <a:endParaRPr lang="pt-BR" sz="20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9" name="Elipse 18"/>
          <p:cNvSpPr/>
          <p:nvPr/>
        </p:nvSpPr>
        <p:spPr>
          <a:xfrm>
            <a:off x="5542671" y="1400806"/>
            <a:ext cx="2869809" cy="878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Elipse 19"/>
          <p:cNvSpPr/>
          <p:nvPr/>
        </p:nvSpPr>
        <p:spPr>
          <a:xfrm>
            <a:off x="5563772" y="4373505"/>
            <a:ext cx="2848708" cy="8859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CaixaDeTexto 20"/>
          <p:cNvSpPr txBox="1"/>
          <p:nvPr/>
        </p:nvSpPr>
        <p:spPr>
          <a:xfrm>
            <a:off x="9223112" y="3195935"/>
            <a:ext cx="252425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smtClean="0"/>
              <a:t>Default AFKM </a:t>
            </a:r>
            <a:r>
              <a:rPr lang="pt-BR" dirty="0" err="1" smtClean="0"/>
              <a:t>clustering</a:t>
            </a:r>
            <a:r>
              <a:rPr lang="pt-BR" dirty="0" smtClean="0"/>
              <a:t>, </a:t>
            </a:r>
            <a:r>
              <a:rPr lang="pt-BR" dirty="0" err="1" smtClean="0"/>
              <a:t>without</a:t>
            </a:r>
            <a:r>
              <a:rPr lang="pt-BR" dirty="0" smtClean="0"/>
              <a:t> </a:t>
            </a:r>
            <a:r>
              <a:rPr lang="pt-BR" dirty="0" err="1" smtClean="0"/>
              <a:t>separation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detected</a:t>
            </a:r>
            <a:r>
              <a:rPr lang="pt-BR" dirty="0" smtClean="0"/>
              <a:t> </a:t>
            </a:r>
            <a:r>
              <a:rPr lang="pt-BR" dirty="0" err="1" smtClean="0"/>
              <a:t>pattern</a:t>
            </a:r>
            <a:endParaRPr lang="pt-BR" dirty="0"/>
          </a:p>
        </p:txBody>
      </p:sp>
      <p:sp>
        <p:nvSpPr>
          <p:cNvPr id="22" name="Retângulo 21"/>
          <p:cNvSpPr/>
          <p:nvPr/>
        </p:nvSpPr>
        <p:spPr>
          <a:xfrm>
            <a:off x="7396843" y="102626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Speed</a:t>
            </a:r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20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Weight</a:t>
            </a:r>
            <a:r>
              <a:rPr lang="pt-BR" sz="20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= 2</a:t>
            </a:r>
            <a:endParaRPr lang="pt-BR" sz="20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372917"/>
              </p:ext>
            </p:extLst>
          </p:nvPr>
        </p:nvGraphicFramePr>
        <p:xfrm>
          <a:off x="5232007" y="1398239"/>
          <a:ext cx="3428951" cy="201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4" name="Acrobat Document" r:id="rId15" imgW="3809945" imgH="2238289" progId="AcroExch.Document.11">
                  <p:embed/>
                </p:oleObj>
              </mc:Choice>
              <mc:Fallback>
                <p:oleObj name="Acrobat Document" r:id="rId15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232007" y="1398239"/>
                        <a:ext cx="3428951" cy="201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591118"/>
              </p:ext>
            </p:extLst>
          </p:nvPr>
        </p:nvGraphicFramePr>
        <p:xfrm>
          <a:off x="8767957" y="1399813"/>
          <a:ext cx="3343190" cy="196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5" name="Acrobat Document" r:id="rId17" imgW="3714656" imgH="2181063" progId="AcroExch.Document.11">
                  <p:embed/>
                </p:oleObj>
              </mc:Choice>
              <mc:Fallback>
                <p:oleObj name="Acrobat Document" r:id="rId17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767957" y="1399813"/>
                        <a:ext cx="3343190" cy="196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3413647"/>
              </p:ext>
            </p:extLst>
          </p:nvPr>
        </p:nvGraphicFramePr>
        <p:xfrm>
          <a:off x="5227439" y="3903950"/>
          <a:ext cx="3428951" cy="20144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6" name="Acrobat Document" r:id="rId19" imgW="3809945" imgH="2238289" progId="AcroExch.Document.11">
                  <p:embed/>
                </p:oleObj>
              </mc:Choice>
              <mc:Fallback>
                <p:oleObj name="Acrobat Document" r:id="rId19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227439" y="3903950"/>
                        <a:ext cx="3428951" cy="20144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85050"/>
              </p:ext>
            </p:extLst>
          </p:nvPr>
        </p:nvGraphicFramePr>
        <p:xfrm>
          <a:off x="8767956" y="3897750"/>
          <a:ext cx="3343190" cy="1962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57" name="Acrobat Document" r:id="rId21" imgW="3714656" imgH="2181063" progId="AcroExch.Document.11">
                  <p:embed/>
                </p:oleObj>
              </mc:Choice>
              <mc:Fallback>
                <p:oleObj name="Acrobat Document" r:id="rId21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8767956" y="3897750"/>
                        <a:ext cx="3343190" cy="1962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CaixaDeTexto 27"/>
          <p:cNvSpPr txBox="1"/>
          <p:nvPr/>
        </p:nvSpPr>
        <p:spPr>
          <a:xfrm>
            <a:off x="5894721" y="3150545"/>
            <a:ext cx="2524256" cy="923330"/>
          </a:xfrm>
          <a:prstGeom prst="rect">
            <a:avLst/>
          </a:prstGeom>
          <a:solidFill>
            <a:schemeClr val="bg1"/>
          </a:solidFill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pt-BR" dirty="0" err="1" smtClean="0"/>
              <a:t>By</a:t>
            </a:r>
            <a:r>
              <a:rPr lang="pt-BR" dirty="0" smtClean="0"/>
              <a:t> </a:t>
            </a:r>
            <a:r>
              <a:rPr lang="pt-BR" dirty="0" err="1" smtClean="0"/>
              <a:t>applying</a:t>
            </a:r>
            <a:r>
              <a:rPr lang="pt-BR" dirty="0" smtClean="0"/>
              <a:t> </a:t>
            </a:r>
            <a:r>
              <a:rPr lang="pt-BR" dirty="0" err="1" smtClean="0"/>
              <a:t>speed</a:t>
            </a:r>
            <a:r>
              <a:rPr lang="pt-BR" dirty="0" smtClean="0"/>
              <a:t> </a:t>
            </a:r>
            <a:r>
              <a:rPr lang="pt-BR" dirty="0" err="1" smtClean="0"/>
              <a:t>weight</a:t>
            </a:r>
            <a:r>
              <a:rPr lang="pt-BR" dirty="0" smtClean="0"/>
              <a:t>, AFKM </a:t>
            </a:r>
            <a:r>
              <a:rPr lang="pt-BR" dirty="0" err="1" smtClean="0"/>
              <a:t>separates</a:t>
            </a:r>
            <a:r>
              <a:rPr lang="pt-BR" dirty="0" smtClean="0"/>
              <a:t> </a:t>
            </a:r>
            <a:r>
              <a:rPr lang="pt-BR" dirty="0" err="1" smtClean="0"/>
              <a:t>both</a:t>
            </a:r>
            <a:r>
              <a:rPr lang="pt-BR" dirty="0" smtClean="0"/>
              <a:t> </a:t>
            </a:r>
            <a:r>
              <a:rPr lang="pt-BR" dirty="0" err="1" smtClean="0"/>
              <a:t>detected</a:t>
            </a:r>
            <a:r>
              <a:rPr lang="pt-BR" dirty="0" smtClean="0"/>
              <a:t> </a:t>
            </a:r>
            <a:r>
              <a:rPr lang="pt-BR" dirty="0" err="1" smtClean="0"/>
              <a:t>patterns</a:t>
            </a:r>
            <a:endParaRPr lang="pt-BR" dirty="0"/>
          </a:p>
        </p:txBody>
      </p:sp>
      <p:sp>
        <p:nvSpPr>
          <p:cNvPr id="29" name="Elipse 28"/>
          <p:cNvSpPr/>
          <p:nvPr/>
        </p:nvSpPr>
        <p:spPr>
          <a:xfrm>
            <a:off x="9085890" y="2278966"/>
            <a:ext cx="2913691" cy="645272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Elipse 29"/>
          <p:cNvSpPr/>
          <p:nvPr/>
        </p:nvSpPr>
        <p:spPr>
          <a:xfrm>
            <a:off x="8992722" y="4230692"/>
            <a:ext cx="2754646" cy="602326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213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48148E-6 L -0.04635 -0.19305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18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-0.53177 0.1963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589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10" grpId="0" animBg="1"/>
      <p:bldP spid="10" grpId="1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8" grpId="0" animBg="1"/>
      <p:bldP spid="29" grpId="0" animBg="1"/>
      <p:bldP spid="3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4799851" cy="4559178"/>
          </a:xfrm>
        </p:spPr>
        <p:txBody>
          <a:bodyPr/>
          <a:lstStyle/>
          <a:p>
            <a:pPr marL="457200" indent="-457200">
              <a:buAutoNum type="arabicParenR"/>
            </a:pPr>
            <a:r>
              <a:rPr lang="en-US" b="1" dirty="0" smtClean="0">
                <a:solidFill>
                  <a:srgbClr val="C00000"/>
                </a:solidFill>
              </a:rPr>
              <a:t>Algorithm Initialization</a:t>
            </a:r>
          </a:p>
          <a:p>
            <a:pPr lvl="1"/>
            <a:r>
              <a:rPr lang="pt-BR" dirty="0" smtClean="0"/>
              <a:t>No </a:t>
            </a:r>
            <a:r>
              <a:rPr lang="pt-BR" dirty="0" err="1" smtClean="0"/>
              <a:t>guarantees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dirty="0" err="1" smtClean="0"/>
              <a:t>result</a:t>
            </a:r>
            <a:r>
              <a:rPr lang="pt-BR" dirty="0" smtClean="0"/>
              <a:t> </a:t>
            </a:r>
            <a:r>
              <a:rPr lang="pt-BR" dirty="0" err="1" smtClean="0"/>
              <a:t>is</a:t>
            </a:r>
            <a:r>
              <a:rPr lang="pt-BR" dirty="0" smtClean="0"/>
              <a:t> close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global </a:t>
            </a:r>
            <a:r>
              <a:rPr lang="pt-BR" dirty="0" err="1" smtClean="0"/>
              <a:t>optimu</a:t>
            </a:r>
            <a:r>
              <a:rPr lang="pt-BR" dirty="0" err="1"/>
              <a:t>m</a:t>
            </a:r>
            <a:endParaRPr lang="en-US" dirty="0" smtClean="0"/>
          </a:p>
          <a:p>
            <a:pPr marL="457200" indent="-457200">
              <a:buAutoNum type="arabicParenR"/>
            </a:pPr>
            <a:r>
              <a:rPr lang="en-US" b="1" dirty="0" smtClean="0">
                <a:solidFill>
                  <a:srgbClr val="7030A0"/>
                </a:solidFill>
              </a:rPr>
              <a:t>Attribute Field Fitting</a:t>
            </a:r>
          </a:p>
          <a:p>
            <a:pPr lvl="1"/>
            <a:r>
              <a:rPr lang="en-US" dirty="0"/>
              <a:t>Fitting an attribute field to each of the current clusters</a:t>
            </a:r>
            <a:endParaRPr lang="en-US" b="1" dirty="0" smtClean="0">
              <a:solidFill>
                <a:srgbClr val="7030A0"/>
              </a:solidFill>
            </a:endParaRPr>
          </a:p>
          <a:p>
            <a:pPr marL="457200" indent="-457200">
              <a:buAutoNum type="arabicParenR"/>
            </a:pPr>
            <a:r>
              <a:rPr lang="en-US" b="1" dirty="0" smtClean="0">
                <a:solidFill>
                  <a:schemeClr val="accent6">
                    <a:lumMod val="75000"/>
                  </a:schemeClr>
                </a:solidFill>
              </a:rPr>
              <a:t>Cluster Assignment</a:t>
            </a:r>
          </a:p>
          <a:p>
            <a:pPr lvl="1"/>
            <a:r>
              <a:rPr lang="en-US" dirty="0" smtClean="0"/>
              <a:t>Optimize de cluster assignment</a:t>
            </a:r>
            <a:endParaRPr lang="en-US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27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510" y="1438398"/>
            <a:ext cx="7237990" cy="4519612"/>
          </a:xfrm>
          <a:prstGeom prst="rect">
            <a:avLst/>
          </a:prstGeom>
        </p:spPr>
      </p:pic>
      <p:sp>
        <p:nvSpPr>
          <p:cNvPr id="11" name="Retângulo de cantos arredondados 10"/>
          <p:cNvSpPr/>
          <p:nvPr/>
        </p:nvSpPr>
        <p:spPr>
          <a:xfrm>
            <a:off x="5525510" y="2343150"/>
            <a:ext cx="2685040" cy="514350"/>
          </a:xfrm>
          <a:prstGeom prst="roundRect">
            <a:avLst/>
          </a:prstGeom>
          <a:solidFill>
            <a:srgbClr val="C00000">
              <a:alpha val="2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6019800" y="3086100"/>
            <a:ext cx="3714750" cy="1009650"/>
          </a:xfrm>
          <a:prstGeom prst="roundRect">
            <a:avLst/>
          </a:prstGeom>
          <a:solidFill>
            <a:srgbClr val="7030A0">
              <a:alpha val="20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019800" y="4095750"/>
            <a:ext cx="3714750" cy="1447800"/>
          </a:xfrm>
          <a:prstGeom prst="roundRect">
            <a:avLst/>
          </a:prstGeom>
          <a:solidFill>
            <a:srgbClr val="548235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3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Prototype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67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Visualization</a:t>
            </a:r>
            <a:r>
              <a:rPr lang="pt-BR" dirty="0" smtClean="0"/>
              <a:t> </a:t>
            </a:r>
            <a:r>
              <a:rPr lang="pt-BR" dirty="0" err="1" smtClean="0"/>
              <a:t>Results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Analysis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624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986" y="1567453"/>
            <a:ext cx="5181600" cy="465984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986" y="1567453"/>
            <a:ext cx="5203819" cy="478889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Trajectories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Objects</a:t>
            </a:r>
            <a:r>
              <a:rPr lang="pt-BR" dirty="0" smtClean="0"/>
              <a:t> </a:t>
            </a:r>
            <a:r>
              <a:rPr lang="pt-BR" dirty="0" err="1" smtClean="0"/>
              <a:t>or</a:t>
            </a:r>
            <a:r>
              <a:rPr lang="pt-BR" dirty="0" smtClean="0"/>
              <a:t> </a:t>
            </a:r>
            <a:r>
              <a:rPr lang="pt-BR" dirty="0" err="1" smtClean="0"/>
              <a:t>agents</a:t>
            </a:r>
            <a:r>
              <a:rPr lang="pt-BR" dirty="0" smtClean="0"/>
              <a:t> </a:t>
            </a:r>
            <a:r>
              <a:rPr lang="pt-BR" dirty="0" err="1" smtClean="0"/>
              <a:t>moving</a:t>
            </a:r>
            <a:r>
              <a:rPr lang="pt-BR" dirty="0" smtClean="0"/>
              <a:t> </a:t>
            </a:r>
            <a:r>
              <a:rPr lang="pt-BR" dirty="0" err="1" smtClean="0"/>
              <a:t>through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space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smtClean="0"/>
              <a:t>over 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time</a:t>
            </a:r>
          </a:p>
          <a:p>
            <a:r>
              <a:rPr lang="en-US" b="1" dirty="0" smtClean="0">
                <a:solidFill>
                  <a:schemeClr val="accent1">
                    <a:lumMod val="50000"/>
                  </a:schemeClr>
                </a:solidFill>
              </a:rPr>
              <a:t>Time-ordered</a:t>
            </a:r>
            <a:r>
              <a:rPr lang="en-US" dirty="0" smtClean="0"/>
              <a:t> sequence of positions</a:t>
            </a: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Positions between timestamps are </a:t>
            </a:r>
            <a:r>
              <a:rPr lang="en-US" b="1" dirty="0" smtClean="0">
                <a:solidFill>
                  <a:srgbClr val="FF0000"/>
                </a:solidFill>
              </a:rPr>
              <a:t>uncertain</a:t>
            </a:r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	</a:t>
            </a:r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412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617475"/>
              </p:ext>
            </p:extLst>
          </p:nvPr>
        </p:nvGraphicFramePr>
        <p:xfrm>
          <a:off x="3814193" y="1340623"/>
          <a:ext cx="4857750" cy="48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6" name="Acrobat Document" r:id="rId4" imgW="4857586" imgH="4857725" progId="AcroExch.Document.11">
                  <p:embed/>
                </p:oleObj>
              </mc:Choice>
              <mc:Fallback>
                <p:oleObj name="Acrobat Document" r:id="rId4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14193" y="1340623"/>
                        <a:ext cx="4857750" cy="4857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8146788"/>
              </p:ext>
            </p:extLst>
          </p:nvPr>
        </p:nvGraphicFramePr>
        <p:xfrm>
          <a:off x="8669171" y="1883212"/>
          <a:ext cx="3429497" cy="3429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7" name="Acrobat Document" r:id="rId6" imgW="4857586" imgH="4857725" progId="AcroExch.Document.11">
                  <p:embed/>
                </p:oleObj>
              </mc:Choice>
              <mc:Fallback>
                <p:oleObj name="Acrobat Document" r:id="rId6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669171" y="1883212"/>
                        <a:ext cx="3429497" cy="3429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62683"/>
              </p:ext>
            </p:extLst>
          </p:nvPr>
        </p:nvGraphicFramePr>
        <p:xfrm>
          <a:off x="5087274" y="1883213"/>
          <a:ext cx="3429497" cy="3429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" name="Acrobat Document" r:id="rId8" imgW="4857586" imgH="4857725" progId="AcroExch.Document.11">
                  <p:embed/>
                </p:oleObj>
              </mc:Choice>
              <mc:Fallback>
                <p:oleObj name="Acrobat Document" r:id="rId8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087274" y="1883213"/>
                        <a:ext cx="3429497" cy="34294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tângulo 9"/>
          <p:cNvSpPr/>
          <p:nvPr/>
        </p:nvSpPr>
        <p:spPr>
          <a:xfrm>
            <a:off x="5530782" y="5364114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Cluster 1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9068589" y="5364114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Cluster 2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4927738" y="5855300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2000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Trajectories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9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2.96296E-6 L -0.31289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51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1.11111E-6 L -0.3194 -0.004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77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77" y="1791447"/>
            <a:ext cx="4240441" cy="4046038"/>
          </a:xfrm>
          <a:prstGeom prst="rect">
            <a:avLst/>
          </a:prstGeom>
        </p:spPr>
      </p:pic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1447"/>
            <a:ext cx="3320365" cy="4046038"/>
          </a:xfr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31</a:t>
            </a:fld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8834" y="1791447"/>
            <a:ext cx="4266731" cy="404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80" y="1042279"/>
            <a:ext cx="2857500" cy="2857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32</a:t>
            </a:fld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84" y="1234635"/>
            <a:ext cx="4857750" cy="4857750"/>
          </a:xfrm>
          <a:prstGeom prst="rect">
            <a:avLst/>
          </a:prstGeom>
        </p:spPr>
      </p:pic>
      <p:sp>
        <p:nvSpPr>
          <p:cNvPr id="12" name="Seta para a direita 11"/>
          <p:cNvSpPr/>
          <p:nvPr/>
        </p:nvSpPr>
        <p:spPr>
          <a:xfrm>
            <a:off x="3554584" y="5957201"/>
            <a:ext cx="4857750" cy="7642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Longitude</a:t>
            </a:r>
            <a:endParaRPr lang="pt-BR" dirty="0"/>
          </a:p>
        </p:txBody>
      </p:sp>
      <p:sp>
        <p:nvSpPr>
          <p:cNvPr id="15" name="Seta para cima 14"/>
          <p:cNvSpPr/>
          <p:nvPr/>
        </p:nvSpPr>
        <p:spPr>
          <a:xfrm>
            <a:off x="2644726" y="1234636"/>
            <a:ext cx="914400" cy="48577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</a:t>
            </a:r>
          </a:p>
          <a:p>
            <a:pPr algn="ctr"/>
            <a:r>
              <a:rPr lang="pt-BR" dirty="0"/>
              <a:t>a</a:t>
            </a:r>
          </a:p>
          <a:p>
            <a:pPr algn="ctr"/>
            <a:r>
              <a:rPr lang="pt-BR" dirty="0"/>
              <a:t>t</a:t>
            </a:r>
          </a:p>
          <a:p>
            <a:pPr algn="ctr"/>
            <a:r>
              <a:rPr lang="pt-BR" dirty="0"/>
              <a:t>i</a:t>
            </a:r>
          </a:p>
          <a:p>
            <a:pPr algn="ctr"/>
            <a:r>
              <a:rPr lang="pt-BR" dirty="0"/>
              <a:t>t</a:t>
            </a:r>
          </a:p>
          <a:p>
            <a:pPr algn="ctr"/>
            <a:r>
              <a:rPr lang="pt-BR" dirty="0"/>
              <a:t>u</a:t>
            </a:r>
          </a:p>
          <a:p>
            <a:pPr algn="ctr"/>
            <a:r>
              <a:rPr lang="pt-BR" dirty="0"/>
              <a:t>d</a:t>
            </a:r>
          </a:p>
          <a:p>
            <a:pPr algn="ctr"/>
            <a:r>
              <a:rPr lang="pt-BR" dirty="0"/>
              <a:t>e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583" y="1234633"/>
            <a:ext cx="4857751" cy="4857751"/>
          </a:xfrm>
          <a:prstGeom prst="rect">
            <a:avLst/>
          </a:prstGeom>
        </p:spPr>
      </p:pic>
      <p:sp>
        <p:nvSpPr>
          <p:cNvPr id="23" name="Seta para a direita 22"/>
          <p:cNvSpPr/>
          <p:nvPr/>
        </p:nvSpPr>
        <p:spPr>
          <a:xfrm>
            <a:off x="3554584" y="5957197"/>
            <a:ext cx="4857750" cy="764274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Attribute</a:t>
            </a:r>
            <a:endParaRPr lang="pt-BR" dirty="0"/>
          </a:p>
        </p:txBody>
      </p:sp>
      <p:sp>
        <p:nvSpPr>
          <p:cNvPr id="24" name="Seta para cima 23"/>
          <p:cNvSpPr/>
          <p:nvPr/>
        </p:nvSpPr>
        <p:spPr>
          <a:xfrm>
            <a:off x="2644726" y="1234632"/>
            <a:ext cx="914400" cy="48577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L</a:t>
            </a:r>
          </a:p>
          <a:p>
            <a:pPr algn="ctr"/>
            <a:r>
              <a:rPr lang="pt-BR" dirty="0"/>
              <a:t>a</a:t>
            </a:r>
          </a:p>
          <a:p>
            <a:pPr algn="ctr"/>
            <a:r>
              <a:rPr lang="pt-BR" dirty="0"/>
              <a:t>t</a:t>
            </a:r>
          </a:p>
          <a:p>
            <a:pPr algn="ctr"/>
            <a:r>
              <a:rPr lang="pt-BR" dirty="0"/>
              <a:t>i</a:t>
            </a:r>
          </a:p>
          <a:p>
            <a:pPr algn="ctr"/>
            <a:r>
              <a:rPr lang="pt-BR" dirty="0"/>
              <a:t>t</a:t>
            </a:r>
          </a:p>
          <a:p>
            <a:pPr algn="ctr"/>
            <a:r>
              <a:rPr lang="pt-BR" dirty="0"/>
              <a:t>u</a:t>
            </a:r>
          </a:p>
          <a:p>
            <a:pPr algn="ctr"/>
            <a:r>
              <a:rPr lang="pt-BR" dirty="0"/>
              <a:t>d</a:t>
            </a:r>
          </a:p>
          <a:p>
            <a:pPr algn="ctr"/>
            <a:r>
              <a:rPr lang="pt-BR" dirty="0"/>
              <a:t>e</a:t>
            </a:r>
          </a:p>
        </p:txBody>
      </p:sp>
      <p:pic>
        <p:nvPicPr>
          <p:cNvPr id="25" name="Imagem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83" y="1042279"/>
            <a:ext cx="2857500" cy="2857500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83" y="3899779"/>
            <a:ext cx="2857500" cy="2857500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80" y="389977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9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24297 -0.00417 " pathEditMode="relative" rAng="0" ptsTypes="AA">
                                      <p:cBhvr>
                                        <p:cTn id="46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48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5" grpId="0" animBg="1"/>
      <p:bldP spid="15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717476"/>
              </p:ext>
            </p:extLst>
          </p:nvPr>
        </p:nvGraphicFramePr>
        <p:xfrm>
          <a:off x="63016" y="976594"/>
          <a:ext cx="5861705" cy="542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0" name="Acrobat Document" r:id="rId3" imgW="6429182" imgH="5953115" progId="AcroExch.Document.11">
                  <p:embed/>
                </p:oleObj>
              </mc:Choice>
              <mc:Fallback>
                <p:oleObj name="Acrobat Document" r:id="rId3" imgW="6429182" imgH="595311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016" y="976594"/>
                        <a:ext cx="5861705" cy="542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3765945"/>
              </p:ext>
            </p:extLst>
          </p:nvPr>
        </p:nvGraphicFramePr>
        <p:xfrm>
          <a:off x="5924721" y="1106902"/>
          <a:ext cx="2843152" cy="263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1" name="Acrobat Document" r:id="rId5" imgW="5686304" imgH="5267214" progId="AcroExch.Document.11">
                  <p:embed/>
                </p:oleObj>
              </mc:Choice>
              <mc:Fallback>
                <p:oleObj name="Acrobat Document" r:id="rId5" imgW="5686304" imgH="5267214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24721" y="1106902"/>
                        <a:ext cx="2843152" cy="263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818019"/>
              </p:ext>
            </p:extLst>
          </p:nvPr>
        </p:nvGraphicFramePr>
        <p:xfrm>
          <a:off x="8869121" y="1106901"/>
          <a:ext cx="2843152" cy="263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2" name="Acrobat Document" r:id="rId7" imgW="5686304" imgH="5267214" progId="AcroExch.Document.11">
                  <p:embed/>
                </p:oleObj>
              </mc:Choice>
              <mc:Fallback>
                <p:oleObj name="Acrobat Document" r:id="rId7" imgW="5686304" imgH="5267214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869121" y="1106901"/>
                        <a:ext cx="2843152" cy="263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1357623"/>
              </p:ext>
            </p:extLst>
          </p:nvPr>
        </p:nvGraphicFramePr>
        <p:xfrm>
          <a:off x="5938781" y="3770492"/>
          <a:ext cx="2843152" cy="263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3" name="Acrobat Document" r:id="rId9" imgW="5686304" imgH="5267214" progId="AcroExch.Document.11">
                  <p:embed/>
                </p:oleObj>
              </mc:Choice>
              <mc:Fallback>
                <p:oleObj name="Acrobat Document" r:id="rId9" imgW="5686304" imgH="5267214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938781" y="3770492"/>
                        <a:ext cx="2843152" cy="263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018955"/>
              </p:ext>
            </p:extLst>
          </p:nvPr>
        </p:nvGraphicFramePr>
        <p:xfrm>
          <a:off x="8883181" y="3770492"/>
          <a:ext cx="2843152" cy="2633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4" name="Acrobat Document" r:id="rId11" imgW="5686304" imgH="5267214" progId="AcroExch.Document.11">
                  <p:embed/>
                </p:oleObj>
              </mc:Choice>
              <mc:Fallback>
                <p:oleObj name="Acrobat Document" r:id="rId11" imgW="5686304" imgH="5267214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83181" y="3770492"/>
                        <a:ext cx="2843152" cy="263360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Hurricane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15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rredondar Retângulo no Mesmo Canto Lateral 117"/>
          <p:cNvSpPr/>
          <p:nvPr/>
        </p:nvSpPr>
        <p:spPr>
          <a:xfrm>
            <a:off x="7807515" y="1165582"/>
            <a:ext cx="4384485" cy="4140550"/>
          </a:xfrm>
          <a:prstGeom prst="round2SameRect">
            <a:avLst>
              <a:gd name="adj1" fmla="val 8000"/>
              <a:gd name="adj2" fmla="val 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Exercise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34</a:t>
            </a:fld>
            <a:endParaRPr lang="pt-BR" dirty="0"/>
          </a:p>
        </p:txBody>
      </p:sp>
      <p:sp>
        <p:nvSpPr>
          <p:cNvPr id="29" name="Fluxograma: Disco magnético 28"/>
          <p:cNvSpPr/>
          <p:nvPr/>
        </p:nvSpPr>
        <p:spPr>
          <a:xfrm>
            <a:off x="4536611" y="4757636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isco magnético 29"/>
          <p:cNvSpPr/>
          <p:nvPr/>
        </p:nvSpPr>
        <p:spPr>
          <a:xfrm>
            <a:off x="4536610" y="4524134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Disco magnético 30"/>
          <p:cNvSpPr/>
          <p:nvPr/>
        </p:nvSpPr>
        <p:spPr>
          <a:xfrm>
            <a:off x="4536610" y="4290632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Fluxograma: Disco magnético 31"/>
          <p:cNvSpPr/>
          <p:nvPr/>
        </p:nvSpPr>
        <p:spPr>
          <a:xfrm>
            <a:off x="4536610" y="4048177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Fluxograma: Disco magnético 32"/>
          <p:cNvSpPr/>
          <p:nvPr/>
        </p:nvSpPr>
        <p:spPr>
          <a:xfrm>
            <a:off x="4799848" y="5000091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Fluxograma: Disco magnético 33"/>
          <p:cNvSpPr/>
          <p:nvPr/>
        </p:nvSpPr>
        <p:spPr>
          <a:xfrm>
            <a:off x="4799847" y="4766589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luxograma: Disco magnético 34"/>
          <p:cNvSpPr/>
          <p:nvPr/>
        </p:nvSpPr>
        <p:spPr>
          <a:xfrm>
            <a:off x="4799847" y="4533087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Fluxograma: Disco magnético 35"/>
          <p:cNvSpPr/>
          <p:nvPr/>
        </p:nvSpPr>
        <p:spPr>
          <a:xfrm>
            <a:off x="4799847" y="4290632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Fluxograma: Disco magnético 36"/>
          <p:cNvSpPr/>
          <p:nvPr/>
        </p:nvSpPr>
        <p:spPr>
          <a:xfrm>
            <a:off x="5090791" y="5222191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Fluxograma: Disco magnético 37"/>
          <p:cNvSpPr/>
          <p:nvPr/>
        </p:nvSpPr>
        <p:spPr>
          <a:xfrm>
            <a:off x="5090790" y="4988689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Fluxograma: Disco magnético 38"/>
          <p:cNvSpPr/>
          <p:nvPr/>
        </p:nvSpPr>
        <p:spPr>
          <a:xfrm>
            <a:off x="5090790" y="4755187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Fluxograma: Disco magnético 39"/>
          <p:cNvSpPr/>
          <p:nvPr/>
        </p:nvSpPr>
        <p:spPr>
          <a:xfrm>
            <a:off x="5090790" y="4512732"/>
            <a:ext cx="1191491" cy="3048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Retângulo de cantos arredondados 41"/>
          <p:cNvSpPr/>
          <p:nvPr/>
        </p:nvSpPr>
        <p:spPr>
          <a:xfrm>
            <a:off x="4536610" y="5667604"/>
            <a:ext cx="1745671" cy="678873"/>
          </a:xfrm>
          <a:prstGeom prst="roundRect">
            <a:avLst/>
          </a:prstGeom>
          <a:solidFill>
            <a:schemeClr val="accent1"/>
          </a:solidFill>
          <a:ln>
            <a:solidFill>
              <a:srgbClr val="0C4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Database</a:t>
            </a:r>
            <a:endParaRPr lang="pt-BR" dirty="0"/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48" y="1056232"/>
            <a:ext cx="1560289" cy="877234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43" y="1506924"/>
            <a:ext cx="1560289" cy="877234"/>
          </a:xfrm>
          <a:prstGeom prst="rect">
            <a:avLst/>
          </a:prstGeom>
        </p:spPr>
      </p:pic>
      <p:pic>
        <p:nvPicPr>
          <p:cNvPr id="49" name="Imagem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95" y="1965896"/>
            <a:ext cx="1560289" cy="877234"/>
          </a:xfrm>
          <a:prstGeom prst="rect">
            <a:avLst/>
          </a:prstGeom>
        </p:spPr>
      </p:pic>
      <p:sp>
        <p:nvSpPr>
          <p:cNvPr id="50" name="Retângulo de cantos arredondados 49"/>
          <p:cNvSpPr/>
          <p:nvPr/>
        </p:nvSpPr>
        <p:spPr>
          <a:xfrm>
            <a:off x="591951" y="2962665"/>
            <a:ext cx="1745671" cy="678873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Garmin</a:t>
            </a:r>
            <a:r>
              <a:rPr lang="pt-BR" dirty="0" smtClean="0"/>
              <a:t> Connect</a:t>
            </a:r>
            <a:endParaRPr lang="pt-BR" dirty="0"/>
          </a:p>
        </p:txBody>
      </p:sp>
      <p:grpSp>
        <p:nvGrpSpPr>
          <p:cNvPr id="102" name="Grupo 101"/>
          <p:cNvGrpSpPr/>
          <p:nvPr/>
        </p:nvGrpSpPr>
        <p:grpSpPr>
          <a:xfrm>
            <a:off x="2726113" y="1899364"/>
            <a:ext cx="426000" cy="498339"/>
            <a:chOff x="5006195" y="1025762"/>
            <a:chExt cx="426000" cy="498339"/>
          </a:xfrm>
        </p:grpSpPr>
        <p:sp>
          <p:nvSpPr>
            <p:cNvPr id="103" name="Seta para a direita 102"/>
            <p:cNvSpPr/>
            <p:nvPr/>
          </p:nvSpPr>
          <p:spPr>
            <a:xfrm>
              <a:off x="5006195" y="1025762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Seta para a direita 4"/>
            <p:cNvSpPr/>
            <p:nvPr/>
          </p:nvSpPr>
          <p:spPr>
            <a:xfrm>
              <a:off x="5006195" y="1125430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7257068" y="2028151"/>
            <a:ext cx="426000" cy="498339"/>
            <a:chOff x="5006195" y="1025762"/>
            <a:chExt cx="426000" cy="498339"/>
          </a:xfrm>
        </p:grpSpPr>
        <p:sp>
          <p:nvSpPr>
            <p:cNvPr id="106" name="Seta para a direita 105"/>
            <p:cNvSpPr/>
            <p:nvPr/>
          </p:nvSpPr>
          <p:spPr>
            <a:xfrm>
              <a:off x="5006195" y="1025762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Seta para a direita 4"/>
            <p:cNvSpPr/>
            <p:nvPr/>
          </p:nvSpPr>
          <p:spPr>
            <a:xfrm>
              <a:off x="5006195" y="1125430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sp>
        <p:nvSpPr>
          <p:cNvPr id="108" name="Arredondar Retângulo no Mesmo Canto Lateral 107"/>
          <p:cNvSpPr/>
          <p:nvPr/>
        </p:nvSpPr>
        <p:spPr>
          <a:xfrm>
            <a:off x="3346143" y="1165581"/>
            <a:ext cx="3751921" cy="1872507"/>
          </a:xfrm>
          <a:prstGeom prst="round2SameRect">
            <a:avLst>
              <a:gd name="adj1" fmla="val 8000"/>
              <a:gd name="adj2" fmla="val 0"/>
            </a:avLst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09" name="Grupo 108"/>
          <p:cNvGrpSpPr/>
          <p:nvPr/>
        </p:nvGrpSpPr>
        <p:grpSpPr>
          <a:xfrm>
            <a:off x="3346144" y="3147284"/>
            <a:ext cx="3750464" cy="504755"/>
            <a:chOff x="7865" y="2579363"/>
            <a:chExt cx="6007908" cy="613952"/>
          </a:xfrm>
        </p:grpSpPr>
        <p:sp>
          <p:nvSpPr>
            <p:cNvPr id="111" name="Retângulo 110"/>
            <p:cNvSpPr/>
            <p:nvPr/>
          </p:nvSpPr>
          <p:spPr>
            <a:xfrm>
              <a:off x="7865" y="2579363"/>
              <a:ext cx="6007908" cy="61395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2" name="Retângulo 111"/>
            <p:cNvSpPr/>
            <p:nvPr/>
          </p:nvSpPr>
          <p:spPr>
            <a:xfrm>
              <a:off x="7865" y="2579363"/>
              <a:ext cx="4230921" cy="6139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0" rIns="55880" bIns="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3600" kern="1200" dirty="0" smtClean="0"/>
                <a:t>Web </a:t>
              </a:r>
              <a:r>
                <a:rPr lang="pt-BR" sz="3600" kern="1200" dirty="0" err="1" smtClean="0"/>
                <a:t>Crawler</a:t>
              </a:r>
              <a:endParaRPr lang="pt-BR" sz="3600" kern="1200" dirty="0"/>
            </a:p>
          </p:txBody>
        </p:sp>
      </p:grpSp>
      <p:sp>
        <p:nvSpPr>
          <p:cNvPr id="110" name="Elipse 109"/>
          <p:cNvSpPr/>
          <p:nvPr/>
        </p:nvSpPr>
        <p:spPr>
          <a:xfrm>
            <a:off x="6603082" y="3070384"/>
            <a:ext cx="667353" cy="666000"/>
          </a:xfrm>
          <a:prstGeom prst="ellipse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19" name="Grupo 118"/>
          <p:cNvGrpSpPr/>
          <p:nvPr/>
        </p:nvGrpSpPr>
        <p:grpSpPr>
          <a:xfrm>
            <a:off x="7807516" y="5510402"/>
            <a:ext cx="4241050" cy="504755"/>
            <a:chOff x="7865" y="2579363"/>
            <a:chExt cx="6007908" cy="613952"/>
          </a:xfrm>
        </p:grpSpPr>
        <p:sp>
          <p:nvSpPr>
            <p:cNvPr id="120" name="Retângulo 119"/>
            <p:cNvSpPr/>
            <p:nvPr/>
          </p:nvSpPr>
          <p:spPr>
            <a:xfrm>
              <a:off x="7865" y="2579363"/>
              <a:ext cx="6007908" cy="613952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1" name="Retângulo 120"/>
            <p:cNvSpPr/>
            <p:nvPr/>
          </p:nvSpPr>
          <p:spPr>
            <a:xfrm>
              <a:off x="7865" y="2579363"/>
              <a:ext cx="4230921" cy="61395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67640" tIns="0" rIns="55880" bIns="0" numCol="1" spcCol="1270" anchor="ctr" anchorCtr="0">
              <a:noAutofit/>
            </a:bodyPr>
            <a:lstStyle/>
            <a:p>
              <a:pPr lvl="0" algn="l" defTabSz="1955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3200" kern="1200" dirty="0" err="1" smtClean="0"/>
                <a:t>Pre</a:t>
              </a:r>
              <a:r>
                <a:rPr lang="pt-BR" sz="3200" kern="1200" dirty="0" smtClean="0"/>
                <a:t> </a:t>
              </a:r>
              <a:r>
                <a:rPr lang="pt-BR" sz="3200" kern="1200" dirty="0" err="1" smtClean="0"/>
                <a:t>Processing</a:t>
              </a:r>
              <a:endParaRPr lang="pt-BR" sz="3200" kern="1200" dirty="0"/>
            </a:p>
          </p:txBody>
        </p:sp>
      </p:grpSp>
      <p:sp>
        <p:nvSpPr>
          <p:cNvPr id="123" name="Elipse 122"/>
          <p:cNvSpPr/>
          <p:nvPr/>
        </p:nvSpPr>
        <p:spPr>
          <a:xfrm>
            <a:off x="11526000" y="5448327"/>
            <a:ext cx="666000" cy="666000"/>
          </a:xfrm>
          <a:prstGeom prst="ellipse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1000" r="-21000"/>
            </a:stretch>
          </a:blipFill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4" name="Grupo 153"/>
          <p:cNvGrpSpPr/>
          <p:nvPr/>
        </p:nvGrpSpPr>
        <p:grpSpPr>
          <a:xfrm>
            <a:off x="5048072" y="1439839"/>
            <a:ext cx="1521856" cy="1521856"/>
            <a:chOff x="1376124" y="1245155"/>
            <a:chExt cx="1521856" cy="1521856"/>
          </a:xfrm>
        </p:grpSpPr>
        <p:sp>
          <p:nvSpPr>
            <p:cNvPr id="161" name="Forma 160"/>
            <p:cNvSpPr/>
            <p:nvPr/>
          </p:nvSpPr>
          <p:spPr>
            <a:xfrm>
              <a:off x="1376124" y="1245155"/>
              <a:ext cx="1521856" cy="1521856"/>
            </a:xfrm>
            <a:prstGeom prst="gear9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2" name="Forma 4"/>
            <p:cNvSpPr/>
            <p:nvPr/>
          </p:nvSpPr>
          <p:spPr>
            <a:xfrm>
              <a:off x="1682085" y="1601643"/>
              <a:ext cx="909934" cy="7822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400" kern="1200"/>
            </a:p>
          </p:txBody>
        </p:sp>
      </p:grpSp>
      <p:grpSp>
        <p:nvGrpSpPr>
          <p:cNvPr id="155" name="Grupo 154"/>
          <p:cNvGrpSpPr/>
          <p:nvPr/>
        </p:nvGrpSpPr>
        <p:grpSpPr>
          <a:xfrm>
            <a:off x="3582763" y="1880192"/>
            <a:ext cx="1106804" cy="1106804"/>
            <a:chOff x="490680" y="885443"/>
            <a:chExt cx="1106804" cy="1106804"/>
          </a:xfrm>
        </p:grpSpPr>
        <p:sp>
          <p:nvSpPr>
            <p:cNvPr id="159" name="Forma 158"/>
            <p:cNvSpPr/>
            <p:nvPr/>
          </p:nvSpPr>
          <p:spPr>
            <a:xfrm>
              <a:off x="490680" y="885443"/>
              <a:ext cx="1106804" cy="1106804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0" name="Forma 6"/>
            <p:cNvSpPr/>
            <p:nvPr/>
          </p:nvSpPr>
          <p:spPr>
            <a:xfrm>
              <a:off x="769321" y="1165768"/>
              <a:ext cx="549522" cy="546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400" kern="1200" dirty="0"/>
            </a:p>
          </p:txBody>
        </p:sp>
      </p:grpSp>
      <p:grpSp>
        <p:nvGrpSpPr>
          <p:cNvPr id="156" name="Grupo 155"/>
          <p:cNvGrpSpPr/>
          <p:nvPr/>
        </p:nvGrpSpPr>
        <p:grpSpPr>
          <a:xfrm>
            <a:off x="4234587" y="1188574"/>
            <a:ext cx="1084442" cy="1084442"/>
            <a:chOff x="1110604" y="121861"/>
            <a:chExt cx="1084442" cy="1084442"/>
          </a:xfrm>
        </p:grpSpPr>
        <p:sp>
          <p:nvSpPr>
            <p:cNvPr id="157" name="Forma 156"/>
            <p:cNvSpPr/>
            <p:nvPr/>
          </p:nvSpPr>
          <p:spPr>
            <a:xfrm rot="20700000">
              <a:off x="1110604" y="121861"/>
              <a:ext cx="1084442" cy="1084442"/>
            </a:xfrm>
            <a:prstGeom prst="gear6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8" name="Forma 8"/>
            <p:cNvSpPr/>
            <p:nvPr/>
          </p:nvSpPr>
          <p:spPr>
            <a:xfrm>
              <a:off x="1348454" y="359711"/>
              <a:ext cx="608742" cy="6087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1600" kern="1200"/>
            </a:p>
          </p:txBody>
        </p:sp>
      </p:grpSp>
      <p:grpSp>
        <p:nvGrpSpPr>
          <p:cNvPr id="163" name="Grupo 162"/>
          <p:cNvGrpSpPr/>
          <p:nvPr/>
        </p:nvGrpSpPr>
        <p:grpSpPr>
          <a:xfrm>
            <a:off x="6883608" y="4739519"/>
            <a:ext cx="426000" cy="498339"/>
            <a:chOff x="5030309" y="3035197"/>
            <a:chExt cx="426000" cy="498339"/>
          </a:xfrm>
        </p:grpSpPr>
        <p:sp>
          <p:nvSpPr>
            <p:cNvPr id="164" name="Seta para a direita 163"/>
            <p:cNvSpPr/>
            <p:nvPr/>
          </p:nvSpPr>
          <p:spPr>
            <a:xfrm rot="10800000">
              <a:off x="5030309" y="3035197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5" name="Seta para a direita 6"/>
            <p:cNvSpPr/>
            <p:nvPr/>
          </p:nvSpPr>
          <p:spPr>
            <a:xfrm rot="21600000">
              <a:off x="5158109" y="3134865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pic>
        <p:nvPicPr>
          <p:cNvPr id="166" name="Imagem 1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69" y="4010754"/>
            <a:ext cx="1771903" cy="959562"/>
          </a:xfrm>
          <a:prstGeom prst="rect">
            <a:avLst/>
          </a:prstGeom>
        </p:spPr>
      </p:pic>
      <p:pic>
        <p:nvPicPr>
          <p:cNvPr id="168" name="Imagem 1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3587" y="4647133"/>
            <a:ext cx="1771904" cy="955619"/>
          </a:xfrm>
          <a:prstGeom prst="rect">
            <a:avLst/>
          </a:prstGeom>
        </p:spPr>
      </p:pic>
      <p:grpSp>
        <p:nvGrpSpPr>
          <p:cNvPr id="169" name="Grupo 168"/>
          <p:cNvGrpSpPr/>
          <p:nvPr/>
        </p:nvGrpSpPr>
        <p:grpSpPr>
          <a:xfrm>
            <a:off x="3276202" y="4659657"/>
            <a:ext cx="426000" cy="498339"/>
            <a:chOff x="5030309" y="3035197"/>
            <a:chExt cx="426000" cy="498339"/>
          </a:xfrm>
        </p:grpSpPr>
        <p:sp>
          <p:nvSpPr>
            <p:cNvPr id="170" name="Seta para a direita 169"/>
            <p:cNvSpPr/>
            <p:nvPr/>
          </p:nvSpPr>
          <p:spPr>
            <a:xfrm rot="10800000">
              <a:off x="5030309" y="3035197"/>
              <a:ext cx="426000" cy="498339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1" name="Seta para a direita 6"/>
            <p:cNvSpPr/>
            <p:nvPr/>
          </p:nvSpPr>
          <p:spPr>
            <a:xfrm rot="21600000">
              <a:off x="5158109" y="3134865"/>
              <a:ext cx="298200" cy="29900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pt-BR" sz="2100" kern="1200"/>
            </a:p>
          </p:txBody>
        </p:sp>
      </p:grpSp>
      <p:sp>
        <p:nvSpPr>
          <p:cNvPr id="172" name="Retângulo de cantos arredondados 171"/>
          <p:cNvSpPr/>
          <p:nvPr/>
        </p:nvSpPr>
        <p:spPr>
          <a:xfrm>
            <a:off x="591950" y="5603923"/>
            <a:ext cx="1745671" cy="678873"/>
          </a:xfrm>
          <a:prstGeom prst="roundRect">
            <a:avLst/>
          </a:prstGeom>
          <a:solidFill>
            <a:schemeClr val="accent1"/>
          </a:solidFill>
          <a:ln>
            <a:solidFill>
              <a:srgbClr val="0C4D8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 smtClean="0"/>
              <a:t>Prototype</a:t>
            </a:r>
            <a:endParaRPr lang="pt-BR" dirty="0"/>
          </a:p>
        </p:txBody>
      </p:sp>
      <p:sp>
        <p:nvSpPr>
          <p:cNvPr id="195" name="Elipse 194"/>
          <p:cNvSpPr/>
          <p:nvPr/>
        </p:nvSpPr>
        <p:spPr>
          <a:xfrm>
            <a:off x="9021188" y="2866619"/>
            <a:ext cx="133389" cy="13338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6" name="Elipse 195"/>
          <p:cNvSpPr/>
          <p:nvPr/>
        </p:nvSpPr>
        <p:spPr>
          <a:xfrm>
            <a:off x="8887799" y="3051618"/>
            <a:ext cx="133389" cy="13338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97" name="Elipse 196"/>
          <p:cNvSpPr/>
          <p:nvPr/>
        </p:nvSpPr>
        <p:spPr>
          <a:xfrm>
            <a:off x="8748023" y="3216356"/>
            <a:ext cx="133389" cy="133389"/>
          </a:xfrm>
          <a:prstGeom prst="ellipse">
            <a:avLst/>
          </a:prstGeom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8" name="Grupo 197"/>
          <p:cNvGrpSpPr/>
          <p:nvPr/>
        </p:nvGrpSpPr>
        <p:grpSpPr>
          <a:xfrm>
            <a:off x="8608214" y="4156092"/>
            <a:ext cx="3554034" cy="771683"/>
            <a:chOff x="1123950" y="3360610"/>
            <a:chExt cx="3583786" cy="771683"/>
          </a:xfrm>
        </p:grpSpPr>
        <p:sp>
          <p:nvSpPr>
            <p:cNvPr id="204" name="Retângulo de cantos arredondados 203"/>
            <p:cNvSpPr/>
            <p:nvPr/>
          </p:nvSpPr>
          <p:spPr>
            <a:xfrm>
              <a:off x="1123950" y="3360610"/>
              <a:ext cx="3583786" cy="77168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5" name="Retângulo 204"/>
            <p:cNvSpPr/>
            <p:nvPr/>
          </p:nvSpPr>
          <p:spPr>
            <a:xfrm>
              <a:off x="1161620" y="3398280"/>
              <a:ext cx="3508446" cy="696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8954" tIns="95250" rIns="95250" bIns="95250" numCol="1" spcCol="1270" anchor="ctr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500" kern="1200" dirty="0" err="1" smtClean="0"/>
                <a:t>Sampling</a:t>
              </a:r>
              <a:r>
                <a:rPr lang="pt-BR" sz="2500" kern="1200" dirty="0" smtClean="0"/>
                <a:t> </a:t>
              </a:r>
              <a:r>
                <a:rPr lang="pt-BR" sz="2500" kern="1200" dirty="0" err="1" smtClean="0"/>
                <a:t>Trajectories</a:t>
              </a:r>
              <a:endParaRPr lang="pt-BR" sz="2500" kern="1200" dirty="0"/>
            </a:p>
          </p:txBody>
        </p:sp>
      </p:grpSp>
      <p:sp>
        <p:nvSpPr>
          <p:cNvPr id="199" name="Elipse 198"/>
          <p:cNvSpPr/>
          <p:nvPr/>
        </p:nvSpPr>
        <p:spPr>
          <a:xfrm>
            <a:off x="7842126" y="3311076"/>
            <a:ext cx="1333896" cy="1333808"/>
          </a:xfrm>
          <a:prstGeom prst="ellipse">
            <a:avLst/>
          </a:prstGeom>
          <a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7000" r="-5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00" name="Grupo 199"/>
          <p:cNvGrpSpPr/>
          <p:nvPr/>
        </p:nvGrpSpPr>
        <p:grpSpPr>
          <a:xfrm>
            <a:off x="9285299" y="2155530"/>
            <a:ext cx="2876949" cy="771683"/>
            <a:chOff x="2236144" y="1851226"/>
            <a:chExt cx="2876949" cy="771683"/>
          </a:xfrm>
        </p:grpSpPr>
        <p:sp>
          <p:nvSpPr>
            <p:cNvPr id="202" name="Retângulo de cantos arredondados 201"/>
            <p:cNvSpPr/>
            <p:nvPr/>
          </p:nvSpPr>
          <p:spPr>
            <a:xfrm>
              <a:off x="2236144" y="1851226"/>
              <a:ext cx="2876949" cy="771683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3" name="Retângulo 202"/>
            <p:cNvSpPr/>
            <p:nvPr/>
          </p:nvSpPr>
          <p:spPr>
            <a:xfrm>
              <a:off x="2273814" y="1888896"/>
              <a:ext cx="2801609" cy="69634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8954" tIns="95250" rIns="95250" bIns="95250" numCol="1" spcCol="1270" anchor="ctr" anchorCtr="0">
              <a:noAutofit/>
            </a:bodyPr>
            <a:lstStyle/>
            <a:p>
              <a:pPr lvl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pt-BR" sz="2500" kern="1200" dirty="0" smtClean="0"/>
                <a:t>Data </a:t>
              </a:r>
              <a:r>
                <a:rPr lang="pt-BR" sz="2500" kern="1200" dirty="0" err="1" smtClean="0"/>
                <a:t>Cleaning</a:t>
              </a:r>
              <a:endParaRPr lang="pt-BR" sz="2500" kern="1200" dirty="0"/>
            </a:p>
          </p:txBody>
        </p:sp>
      </p:grpSp>
      <p:sp>
        <p:nvSpPr>
          <p:cNvPr id="201" name="Elipse 200"/>
          <p:cNvSpPr/>
          <p:nvPr/>
        </p:nvSpPr>
        <p:spPr>
          <a:xfrm>
            <a:off x="8487629" y="1399422"/>
            <a:ext cx="1333896" cy="1333808"/>
          </a:xfrm>
          <a:prstGeom prst="ellipse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92070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50" grpId="0" animBg="1"/>
      <p:bldP spid="17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4553"/>
            <a:ext cx="12192000" cy="2303868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5638800" y="4495800"/>
            <a:ext cx="4597571" cy="905755"/>
          </a:xfrm>
          <a:prstGeom prst="rect">
            <a:avLst/>
          </a:prstGeom>
          <a:solidFill>
            <a:srgbClr val="3B3838">
              <a:alpha val="20000"/>
            </a:srgb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1028700" y="4857750"/>
            <a:ext cx="3352800" cy="1028700"/>
          </a:xfrm>
          <a:prstGeom prst="rect">
            <a:avLst/>
          </a:prstGeom>
          <a:solidFill>
            <a:srgbClr val="92D050">
              <a:alpha val="20000"/>
            </a:srgb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1028700" y="3955256"/>
            <a:ext cx="3352800" cy="540544"/>
          </a:xfrm>
          <a:prstGeom prst="rect">
            <a:avLst/>
          </a:prstGeom>
          <a:solidFill>
            <a:srgbClr val="1367AF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Sampling</a:t>
            </a:r>
            <a:r>
              <a:rPr lang="pt-BR" dirty="0" smtClean="0"/>
              <a:t> </a:t>
            </a:r>
            <a:r>
              <a:rPr lang="pt-BR" dirty="0" err="1" smtClean="0"/>
              <a:t>Trajectories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181099" y="1733550"/>
            <a:ext cx="10060159" cy="4443413"/>
          </a:xfrm>
        </p:spPr>
        <p:txBody>
          <a:bodyPr>
            <a:normAutofit fontScale="70000" lnSpcReduction="20000"/>
          </a:bodyPr>
          <a:lstStyle/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>
                <a:solidFill>
                  <a:srgbClr val="1367AF"/>
                </a:solidFill>
              </a:rPr>
              <a:t>Time series </a:t>
            </a:r>
            <a:r>
              <a:rPr lang="pt-BR" dirty="0" err="1" smtClean="0">
                <a:solidFill>
                  <a:srgbClr val="1367AF"/>
                </a:solidFill>
              </a:rPr>
              <a:t>of</a:t>
            </a:r>
            <a:r>
              <a:rPr lang="pt-BR" dirty="0" smtClean="0">
                <a:solidFill>
                  <a:srgbClr val="1367AF"/>
                </a:solidFill>
              </a:rPr>
              <a:t> </a:t>
            </a:r>
            <a:r>
              <a:rPr lang="pt-BR" i="1" dirty="0" smtClean="0">
                <a:solidFill>
                  <a:srgbClr val="1367AF"/>
                </a:solidFill>
              </a:rPr>
              <a:t>n</a:t>
            </a:r>
            <a:r>
              <a:rPr lang="pt-BR" dirty="0" smtClean="0">
                <a:solidFill>
                  <a:srgbClr val="1367AF"/>
                </a:solidFill>
              </a:rPr>
              <a:t> points</a:t>
            </a:r>
          </a:p>
          <a:p>
            <a:pPr marL="0" indent="0">
              <a:buNone/>
            </a:pPr>
            <a:endParaRPr lang="pt-BR" dirty="0" smtClean="0">
              <a:solidFill>
                <a:srgbClr val="1367AF"/>
              </a:solidFill>
            </a:endParaRPr>
          </a:p>
          <a:p>
            <a:pPr marL="0" indent="0">
              <a:buNone/>
            </a:pPr>
            <a:r>
              <a:rPr lang="pt-BR" dirty="0" smtClean="0">
                <a:solidFill>
                  <a:srgbClr val="87CB3D"/>
                </a:solidFill>
              </a:rPr>
              <a:t>Divide </a:t>
            </a:r>
            <a:r>
              <a:rPr lang="pt-BR" dirty="0" err="1" smtClean="0">
                <a:solidFill>
                  <a:srgbClr val="87CB3D"/>
                </a:solidFill>
              </a:rPr>
              <a:t>the</a:t>
            </a:r>
            <a:r>
              <a:rPr lang="pt-BR" dirty="0" smtClean="0">
                <a:solidFill>
                  <a:srgbClr val="87CB3D"/>
                </a:solidFill>
              </a:rPr>
              <a:t> time series in </a:t>
            </a:r>
          </a:p>
          <a:p>
            <a:pPr marL="0" indent="0">
              <a:buNone/>
            </a:pPr>
            <a:r>
              <a:rPr lang="pt-BR" b="1" i="1" dirty="0" smtClean="0">
                <a:solidFill>
                  <a:srgbClr val="87CB3D"/>
                </a:solidFill>
              </a:rPr>
              <a:t>M</a:t>
            </a:r>
            <a:r>
              <a:rPr lang="pt-BR" dirty="0" smtClean="0">
                <a:solidFill>
                  <a:srgbClr val="87CB3D"/>
                </a:solidFill>
              </a:rPr>
              <a:t> </a:t>
            </a:r>
            <a:r>
              <a:rPr lang="pt-BR" dirty="0" err="1" smtClean="0">
                <a:solidFill>
                  <a:srgbClr val="87CB3D"/>
                </a:solidFill>
              </a:rPr>
              <a:t>equally</a:t>
            </a:r>
            <a:r>
              <a:rPr lang="pt-BR" dirty="0" smtClean="0">
                <a:solidFill>
                  <a:srgbClr val="87CB3D"/>
                </a:solidFill>
              </a:rPr>
              <a:t> </a:t>
            </a:r>
            <a:r>
              <a:rPr lang="pt-BR" dirty="0" err="1" smtClean="0">
                <a:solidFill>
                  <a:srgbClr val="87CB3D"/>
                </a:solidFill>
              </a:rPr>
              <a:t>sized</a:t>
            </a:r>
            <a:r>
              <a:rPr lang="pt-BR" dirty="0" smtClean="0">
                <a:solidFill>
                  <a:srgbClr val="87CB3D"/>
                </a:solidFill>
              </a:rPr>
              <a:t> frames</a:t>
            </a:r>
            <a:endParaRPr lang="pt-BR" dirty="0">
              <a:solidFill>
                <a:srgbClr val="87CB3D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35</a:t>
            </a:fld>
            <a:endParaRPr lang="pt-BR" dirty="0"/>
          </a:p>
        </p:txBody>
      </p:sp>
      <p:sp>
        <p:nvSpPr>
          <p:cNvPr id="6" name="Elipse 5"/>
          <p:cNvSpPr/>
          <p:nvPr/>
        </p:nvSpPr>
        <p:spPr>
          <a:xfrm>
            <a:off x="58711" y="970671"/>
            <a:ext cx="1333896" cy="1333808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57000" r="-57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546" y="1169254"/>
            <a:ext cx="8505825" cy="2638425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3752850" y="2488466"/>
            <a:ext cx="952500" cy="971550"/>
          </a:xfrm>
          <a:prstGeom prst="ellipse">
            <a:avLst/>
          </a:prstGeom>
          <a:solidFill>
            <a:srgbClr val="1367AF">
              <a:alpha val="20000"/>
            </a:srgbClr>
          </a:solidFill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3752850" y="1332929"/>
            <a:ext cx="952500" cy="971550"/>
          </a:xfrm>
          <a:prstGeom prst="ellipse">
            <a:avLst/>
          </a:prstGeom>
          <a:solidFill>
            <a:srgbClr val="92D050">
              <a:alpha val="20000"/>
            </a:srgbClr>
          </a:solidFill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6057900" y="4570558"/>
            <a:ext cx="3924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Compute </a:t>
            </a:r>
            <a:r>
              <a:rPr lang="pt-BR" sz="2400" dirty="0" err="1" smtClean="0"/>
              <a:t>the</a:t>
            </a:r>
            <a:r>
              <a:rPr lang="pt-BR" sz="2400" dirty="0" smtClean="0"/>
              <a:t> </a:t>
            </a:r>
            <a:r>
              <a:rPr lang="pt-BR" sz="2400" dirty="0" err="1" smtClean="0"/>
              <a:t>mean</a:t>
            </a:r>
            <a:r>
              <a:rPr lang="pt-BR" sz="2400" dirty="0" smtClean="0"/>
              <a:t> </a:t>
            </a:r>
            <a:r>
              <a:rPr lang="pt-BR" sz="2400" dirty="0" err="1" smtClean="0"/>
              <a:t>values</a:t>
            </a:r>
            <a:r>
              <a:rPr lang="pt-BR" sz="2400" dirty="0" smtClean="0"/>
              <a:t> for </a:t>
            </a:r>
            <a:r>
              <a:rPr lang="pt-BR" sz="2400" dirty="0" err="1" smtClean="0"/>
              <a:t>each</a:t>
            </a:r>
            <a:r>
              <a:rPr lang="pt-BR" sz="2400" dirty="0" smtClean="0"/>
              <a:t> frame</a:t>
            </a:r>
            <a:endParaRPr lang="pt-BR" sz="2400" dirty="0"/>
          </a:p>
        </p:txBody>
      </p:sp>
      <p:sp>
        <p:nvSpPr>
          <p:cNvPr id="15" name="Retângulo 14"/>
          <p:cNvSpPr/>
          <p:nvPr/>
        </p:nvSpPr>
        <p:spPr>
          <a:xfrm>
            <a:off x="5835722" y="5931486"/>
            <a:ext cx="5883255" cy="36225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Piecewise</a:t>
            </a:r>
            <a:r>
              <a:rPr lang="pt-BR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Aggregate</a:t>
            </a:r>
            <a:r>
              <a:rPr lang="pt-BR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Approximation</a:t>
            </a:r>
            <a:r>
              <a:rPr lang="pt-BR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[</a:t>
            </a:r>
            <a:r>
              <a:rPr lang="pt-BR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Keogh</a:t>
            </a:r>
            <a:r>
              <a:rPr lang="pt-BR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et al., 2001]</a:t>
            </a:r>
            <a:endParaRPr lang="pt-BR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25" name="Conector reto 24"/>
          <p:cNvCxnSpPr/>
          <p:nvPr/>
        </p:nvCxnSpPr>
        <p:spPr>
          <a:xfrm flipV="1">
            <a:off x="355600" y="2946400"/>
            <a:ext cx="0" cy="4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/>
          <p:cNvCxnSpPr/>
          <p:nvPr/>
        </p:nvCxnSpPr>
        <p:spPr>
          <a:xfrm>
            <a:off x="106534" y="3466366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1344784" y="2986207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>
            <a:off x="2583034" y="3331548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/>
          <p:cNvCxnSpPr/>
          <p:nvPr/>
        </p:nvCxnSpPr>
        <p:spPr>
          <a:xfrm>
            <a:off x="3821284" y="3237766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to 39"/>
          <p:cNvCxnSpPr/>
          <p:nvPr/>
        </p:nvCxnSpPr>
        <p:spPr>
          <a:xfrm>
            <a:off x="1344784" y="2974241"/>
            <a:ext cx="0" cy="50952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>
            <a:off x="2583034" y="2962427"/>
            <a:ext cx="0" cy="3903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/>
          <p:cNvCxnSpPr/>
          <p:nvPr/>
        </p:nvCxnSpPr>
        <p:spPr>
          <a:xfrm>
            <a:off x="3821284" y="3218314"/>
            <a:ext cx="0" cy="1344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/>
          <p:cNvCxnSpPr/>
          <p:nvPr/>
        </p:nvCxnSpPr>
        <p:spPr>
          <a:xfrm>
            <a:off x="5059534" y="3279380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to 45"/>
          <p:cNvCxnSpPr/>
          <p:nvPr/>
        </p:nvCxnSpPr>
        <p:spPr>
          <a:xfrm>
            <a:off x="6297784" y="3352800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>
            <a:off x="7536034" y="3157613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8774284" y="3687752"/>
            <a:ext cx="123825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10012534" y="3352800"/>
            <a:ext cx="11170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>
            <a:off x="11129597" y="3331548"/>
            <a:ext cx="1020054" cy="1110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to 57"/>
          <p:cNvCxnSpPr/>
          <p:nvPr/>
        </p:nvCxnSpPr>
        <p:spPr>
          <a:xfrm>
            <a:off x="5059534" y="3218314"/>
            <a:ext cx="0" cy="881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to 62"/>
          <p:cNvCxnSpPr/>
          <p:nvPr/>
        </p:nvCxnSpPr>
        <p:spPr>
          <a:xfrm>
            <a:off x="6297784" y="3254173"/>
            <a:ext cx="0" cy="1270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reto 64"/>
          <p:cNvCxnSpPr/>
          <p:nvPr/>
        </p:nvCxnSpPr>
        <p:spPr>
          <a:xfrm>
            <a:off x="7536034" y="3136476"/>
            <a:ext cx="0" cy="24476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reto 67"/>
          <p:cNvCxnSpPr/>
          <p:nvPr/>
        </p:nvCxnSpPr>
        <p:spPr>
          <a:xfrm>
            <a:off x="8774284" y="3136476"/>
            <a:ext cx="0" cy="568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reto 70"/>
          <p:cNvCxnSpPr/>
          <p:nvPr/>
        </p:nvCxnSpPr>
        <p:spPr>
          <a:xfrm>
            <a:off x="10012534" y="3331548"/>
            <a:ext cx="0" cy="3784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ector reto 72"/>
          <p:cNvCxnSpPr/>
          <p:nvPr/>
        </p:nvCxnSpPr>
        <p:spPr>
          <a:xfrm>
            <a:off x="11129597" y="3306487"/>
            <a:ext cx="0" cy="747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61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5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3500"/>
                            </p:stCondLst>
                            <p:childTnLst>
                              <p:par>
                                <p:cTn id="1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400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4500"/>
                            </p:stCondLst>
                            <p:childTnLst>
                              <p:par>
                                <p:cTn id="1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0"/>
                            </p:stCondLst>
                            <p:childTnLst>
                              <p:par>
                                <p:cTn id="1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2" grpId="0" animBg="1"/>
      <p:bldP spid="12" grpId="1" animBg="1"/>
      <p:bldP spid="11" grpId="0" animBg="1"/>
      <p:bldP spid="11" grpId="1" animBg="1"/>
      <p:bldP spid="3" grpId="0" uiExpand="1" build="p"/>
      <p:bldP spid="9" grpId="0" animBg="1"/>
      <p:bldP spid="9" grpId="1" animBg="1"/>
      <p:bldP spid="10" grpId="0" animBg="1"/>
      <p:bldP spid="10" grpId="1" animBg="1"/>
      <p:bldP spid="13" grpId="0" build="allAtOnce"/>
      <p:bldP spid="15" grpId="0" animBg="1"/>
      <p:bldP spid="15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London</a:t>
            </a:r>
            <a:endParaRPr lang="pt-BR" dirty="0"/>
          </a:p>
        </p:txBody>
      </p:sp>
      <p:pic>
        <p:nvPicPr>
          <p:cNvPr id="10" name="Espaço Reservado para Conteúdo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03414"/>
            <a:ext cx="2916237" cy="2916237"/>
          </a:xfrm>
        </p:spPr>
      </p:pic>
      <p:pic>
        <p:nvPicPr>
          <p:cNvPr id="11" name="Espaço Reservado para Conteúdo 10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638" y="1903413"/>
            <a:ext cx="2916237" cy="2916237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36</a:t>
            </a:fld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275" y="1903412"/>
            <a:ext cx="2916237" cy="291623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912" y="1903412"/>
            <a:ext cx="2916237" cy="291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2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Sketching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37</a:t>
            </a:fld>
            <a:endParaRPr lang="pt-BR" dirty="0"/>
          </a:p>
        </p:txBody>
      </p:sp>
      <p:pic>
        <p:nvPicPr>
          <p:cNvPr id="9" name="Espaço Reservado para Conteúdo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86" y="968985"/>
            <a:ext cx="3456143" cy="2826177"/>
          </a:xfrm>
          <a:prstGeom prst="rect">
            <a:avLst/>
          </a:prstGeom>
        </p:spPr>
      </p:pic>
      <p:pic>
        <p:nvPicPr>
          <p:cNvPr id="10" name="Espaço Reservado para Conteúdo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17" y="970671"/>
            <a:ext cx="3447032" cy="282449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586" y="3913494"/>
            <a:ext cx="3441415" cy="28129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017" y="3913494"/>
            <a:ext cx="3447032" cy="28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0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Comparison</a:t>
            </a:r>
            <a:endParaRPr lang="pt-BR" dirty="0"/>
          </a:p>
        </p:txBody>
      </p:sp>
      <p:sp>
        <p:nvSpPr>
          <p:cNvPr id="9" name="Espaço Reservado para Texto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1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/>
          <p:cNvSpPr/>
          <p:nvPr/>
        </p:nvSpPr>
        <p:spPr>
          <a:xfrm>
            <a:off x="7430085" y="622134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430085" y="6243542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K-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Means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39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459" y="960963"/>
            <a:ext cx="5523913" cy="5238193"/>
          </a:xfrm>
          <a:prstGeom prst="rect">
            <a:avLst/>
          </a:prstGeom>
        </p:spPr>
      </p:pic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300259"/>
              </p:ext>
            </p:extLst>
          </p:nvPr>
        </p:nvGraphicFramePr>
        <p:xfrm>
          <a:off x="8910236" y="3608738"/>
          <a:ext cx="2617346" cy="261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8" name="Acrobat Document" r:id="rId4" imgW="4362244" imgH="4362397" progId="AcroExch.Document.11">
                  <p:embed/>
                </p:oleObj>
              </mc:Choice>
              <mc:Fallback>
                <p:oleObj name="Acrobat Document" r:id="rId4" imgW="4362244" imgH="4362397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10236" y="3608738"/>
                        <a:ext cx="2617346" cy="2617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892865"/>
              </p:ext>
            </p:extLst>
          </p:nvPr>
        </p:nvGraphicFramePr>
        <p:xfrm>
          <a:off x="6172200" y="3575042"/>
          <a:ext cx="2600179" cy="2600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19" name="Acrobat Document" r:id="rId6" imgW="4333631" imgH="4333784" progId="AcroExch.Document.11">
                  <p:embed/>
                </p:oleObj>
              </mc:Choice>
              <mc:Fallback>
                <p:oleObj name="Acrobat Document" r:id="rId6" imgW="4333631" imgH="4333784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2200" y="3575042"/>
                        <a:ext cx="2600179" cy="2600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5284750"/>
              </p:ext>
            </p:extLst>
          </p:nvPr>
        </p:nvGraphicFramePr>
        <p:xfrm>
          <a:off x="6034343" y="1023562"/>
          <a:ext cx="2651683" cy="265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0" name="Acrobat Document" r:id="rId8" imgW="4419472" imgH="4419353" progId="AcroExch.Document.11">
                  <p:embed/>
                </p:oleObj>
              </mc:Choice>
              <mc:Fallback>
                <p:oleObj name="Acrobat Document" r:id="rId8" imgW="4419472" imgH="441935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34343" y="1023562"/>
                        <a:ext cx="2651683" cy="2651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906559"/>
              </p:ext>
            </p:extLst>
          </p:nvPr>
        </p:nvGraphicFramePr>
        <p:xfrm>
          <a:off x="8910236" y="1023562"/>
          <a:ext cx="2657352" cy="26574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1" name="Acrobat Document" r:id="rId10" imgW="4428920" imgH="4429070" progId="AcroExch.Document.11">
                  <p:embed/>
                </p:oleObj>
              </mc:Choice>
              <mc:Fallback>
                <p:oleObj name="Acrobat Document" r:id="rId10" imgW="4428920" imgH="442907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910236" y="1023562"/>
                        <a:ext cx="2657352" cy="26574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Espaço Reservado para Conteúdo 5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2" y="970672"/>
            <a:ext cx="4421580" cy="5387926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7430085" y="622134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graphicFrame>
        <p:nvGraphicFramePr>
          <p:cNvPr id="16" name="Objeto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3869904"/>
              </p:ext>
            </p:extLst>
          </p:nvPr>
        </p:nvGraphicFramePr>
        <p:xfrm>
          <a:off x="8910977" y="3613763"/>
          <a:ext cx="2634515" cy="2634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2" name="Acrobat Document" r:id="rId13" imgW="4390858" imgH="4391010" progId="AcroExch.Document.11">
                  <p:embed/>
                </p:oleObj>
              </mc:Choice>
              <mc:Fallback>
                <p:oleObj name="Acrobat Document" r:id="rId13" imgW="4390858" imgH="439101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10977" y="3613763"/>
                        <a:ext cx="2634515" cy="2634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to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4150824"/>
              </p:ext>
            </p:extLst>
          </p:nvPr>
        </p:nvGraphicFramePr>
        <p:xfrm>
          <a:off x="6185436" y="3545753"/>
          <a:ext cx="2663183" cy="2663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3" name="Acrobat Document" r:id="rId15" imgW="4438638" imgH="4438518" progId="AcroExch.Document.11">
                  <p:embed/>
                </p:oleObj>
              </mc:Choice>
              <mc:Fallback>
                <p:oleObj name="Acrobat Document" r:id="rId15" imgW="4438638" imgH="443851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85436" y="3545753"/>
                        <a:ext cx="2663183" cy="2663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0691238"/>
              </p:ext>
            </p:extLst>
          </p:nvPr>
        </p:nvGraphicFramePr>
        <p:xfrm>
          <a:off x="6180136" y="970671"/>
          <a:ext cx="2583172" cy="2583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4" name="Acrobat Document" r:id="rId17" imgW="4305287" imgH="4305171" progId="AcroExch.Document.11">
                  <p:embed/>
                </p:oleObj>
              </mc:Choice>
              <mc:Fallback>
                <p:oleObj name="Acrobat Document" r:id="rId17" imgW="4305287" imgH="430517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180136" y="970671"/>
                        <a:ext cx="2583172" cy="2583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215904"/>
              </p:ext>
            </p:extLst>
          </p:nvPr>
        </p:nvGraphicFramePr>
        <p:xfrm>
          <a:off x="8983866" y="955852"/>
          <a:ext cx="2714525" cy="2708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5" name="Acrobat Document" r:id="rId19" imgW="4524209" imgH="4514639" progId="AcroExch.Document.11">
                  <p:embed/>
                </p:oleObj>
              </mc:Choice>
              <mc:Fallback>
                <p:oleObj name="Acrobat Document" r:id="rId19" imgW="4524209" imgH="451463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983866" y="955852"/>
                        <a:ext cx="2714525" cy="2708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4356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</a:t>
            </a:fld>
            <a:endParaRPr lang="pt-BR" dirty="0"/>
          </a:p>
        </p:txBody>
      </p:sp>
      <p:sp>
        <p:nvSpPr>
          <p:cNvPr id="14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/>
          <a:p>
            <a:r>
              <a:rPr lang="en-US" dirty="0" smtClean="0"/>
              <a:t>Trajectory data is now </a:t>
            </a:r>
            <a:r>
              <a:rPr lang="en-US" b="1" dirty="0" smtClean="0">
                <a:solidFill>
                  <a:srgbClr val="0C4D86"/>
                </a:solidFill>
              </a:rPr>
              <a:t>commonplace</a:t>
            </a:r>
          </a:p>
          <a:p>
            <a:endParaRPr lang="en-US" b="1" dirty="0" smtClean="0">
              <a:solidFill>
                <a:srgbClr val="FF0000"/>
              </a:solidFill>
            </a:endParaRPr>
          </a:p>
          <a:p>
            <a:endParaRPr lang="pt-BR" dirty="0"/>
          </a:p>
        </p:txBody>
      </p:sp>
      <p:pic>
        <p:nvPicPr>
          <p:cNvPr id="15" name="Espaço Reservado para Conteúdo 1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099705"/>
            <a:ext cx="3179525" cy="1965468"/>
          </a:xfrm>
        </p:spPr>
      </p:pic>
      <p:sp>
        <p:nvSpPr>
          <p:cNvPr id="16" name="CaixaDeTexto 15"/>
          <p:cNvSpPr txBox="1"/>
          <p:nvPr/>
        </p:nvSpPr>
        <p:spPr>
          <a:xfrm>
            <a:off x="6886480" y="3065173"/>
            <a:ext cx="1446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Climatology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9617889" y="4621587"/>
            <a:ext cx="21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Animal Movement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599" y="3712287"/>
            <a:ext cx="3308213" cy="2196582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657328" y="5908869"/>
            <a:ext cx="19044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>
                    <a:lumMod val="50000"/>
                  </a:schemeClr>
                </a:solidFill>
              </a:rPr>
              <a:t>Vehicle Tracking</a:t>
            </a:r>
            <a:endParaRPr lang="en-US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4" descr="https://static.garmincdn.com/com.garmin.connect/content/images/home/garmin-device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254" y="4236802"/>
            <a:ext cx="4388290" cy="22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s://s3.amazonaws.com/poly-screenshots.angel.co/enhanced_screenshots/85258-original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720" y="797690"/>
            <a:ext cx="2088752" cy="363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4299" y="2082439"/>
            <a:ext cx="2695660" cy="2525049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7889" y="1099706"/>
            <a:ext cx="1772465" cy="2965858"/>
          </a:xfrm>
          <a:prstGeom prst="rect">
            <a:avLst/>
          </a:prstGeom>
        </p:spPr>
      </p:pic>
      <p:sp>
        <p:nvSpPr>
          <p:cNvPr id="25" name="Retângulo de cantos arredondados 24"/>
          <p:cNvSpPr/>
          <p:nvPr/>
        </p:nvSpPr>
        <p:spPr>
          <a:xfrm>
            <a:off x="6808223" y="1943714"/>
            <a:ext cx="4752652" cy="32410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/>
              <a:t>How do we enable users to make sense of all of this?</a:t>
            </a:r>
          </a:p>
        </p:txBody>
      </p:sp>
    </p:spTree>
    <p:extLst>
      <p:ext uri="{BB962C8B-B14F-4D97-AF65-F5344CB8AC3E}">
        <p14:creationId xmlns:p14="http://schemas.microsoft.com/office/powerpoint/2010/main" val="3629041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6" grpId="0" uiExpand="1"/>
      <p:bldP spid="16" grpId="1" uiExpand="1"/>
      <p:bldP spid="17" grpId="0" uiExpand="1"/>
      <p:bldP spid="17" grpId="1" uiExpand="1"/>
      <p:bldP spid="19" grpId="0" uiExpand="1"/>
      <p:bldP spid="19" grpId="1" uiExpand="1"/>
      <p:bldP spid="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38" y="985134"/>
            <a:ext cx="2571750" cy="2571750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5" y="3594984"/>
            <a:ext cx="2571750" cy="2571750"/>
          </a:xfrm>
          <a:prstGeom prst="rect">
            <a:avLst/>
          </a:prstGeom>
        </p:spPr>
      </p:pic>
      <p:pic>
        <p:nvPicPr>
          <p:cNvPr id="29" name="Espaço Reservado para Conteúdo 28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40" y="970676"/>
            <a:ext cx="2571750" cy="2571750"/>
          </a:xfr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5" y="3597621"/>
            <a:ext cx="2571750" cy="2571750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58" y="982236"/>
            <a:ext cx="2623921" cy="2594610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24" y="3599432"/>
            <a:ext cx="2606040" cy="259461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3" y="1319212"/>
            <a:ext cx="4857751" cy="4857751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7430085" y="622134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7430085" y="6243542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K-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Means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 </a:t>
            </a:r>
            <a:r>
              <a:rPr lang="pt-BR" dirty="0" err="1" smtClean="0"/>
              <a:t>Dataset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40</a:t>
            </a:fld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7430085" y="6221349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38" y="3594984"/>
            <a:ext cx="2571750" cy="2571750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5" y="985134"/>
            <a:ext cx="2571750" cy="2571750"/>
          </a:xfrm>
          <a:prstGeom prst="rect">
            <a:avLst/>
          </a:prstGeom>
        </p:spPr>
      </p:pic>
      <p:pic>
        <p:nvPicPr>
          <p:cNvPr id="30" name="Espaço Reservado para Conteúdo 29"/>
          <p:cNvPicPr>
            <a:picLocks noGrp="1" noChangeAspect="1"/>
          </p:cNvPicPr>
          <p:nvPr>
            <p:ph sz="half" idx="2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285" y="984863"/>
            <a:ext cx="2571750" cy="2571750"/>
          </a:xfr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6438" y="3579077"/>
            <a:ext cx="2571750" cy="2571750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1166" y="992864"/>
            <a:ext cx="2722597" cy="2594610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340" y="3614946"/>
            <a:ext cx="2606040" cy="25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14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3" grpId="0" animBg="1"/>
      <p:bldP spid="1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Sketching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41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1462598"/>
              </p:ext>
            </p:extLst>
          </p:nvPr>
        </p:nvGraphicFramePr>
        <p:xfrm>
          <a:off x="168275" y="1235075"/>
          <a:ext cx="375285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6" name="Acrobat Document" r:id="rId3" imgW="3752718" imgH="2238289" progId="AcroExch.Document.11">
                  <p:embed/>
                </p:oleObj>
              </mc:Choice>
              <mc:Fallback>
                <p:oleObj name="Acrobat Document" r:id="rId3" imgW="3752718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275" y="1235075"/>
                        <a:ext cx="3752850" cy="22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85594"/>
              </p:ext>
            </p:extLst>
          </p:nvPr>
        </p:nvGraphicFramePr>
        <p:xfrm>
          <a:off x="168275" y="3856160"/>
          <a:ext cx="3657600" cy="219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7" name="Acrobat Document" r:id="rId5" imgW="3657429" imgH="2190511" progId="AcroExch.Document.11">
                  <p:embed/>
                </p:oleObj>
              </mc:Choice>
              <mc:Fallback>
                <p:oleObj name="Acrobat Document" r:id="rId5" imgW="3657429" imgH="2190511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8275" y="3856160"/>
                        <a:ext cx="3657600" cy="2190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9415316"/>
              </p:ext>
            </p:extLst>
          </p:nvPr>
        </p:nvGraphicFramePr>
        <p:xfrm>
          <a:off x="4478509" y="1235074"/>
          <a:ext cx="375285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8" name="Acrobat Document" r:id="rId7" imgW="3752718" imgH="2238289" progId="AcroExch.Document.11">
                  <p:embed/>
                </p:oleObj>
              </mc:Choice>
              <mc:Fallback>
                <p:oleObj name="Acrobat Document" r:id="rId7" imgW="3752718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78509" y="1235074"/>
                        <a:ext cx="3752850" cy="22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3862544"/>
              </p:ext>
            </p:extLst>
          </p:nvPr>
        </p:nvGraphicFramePr>
        <p:xfrm>
          <a:off x="4478509" y="3856159"/>
          <a:ext cx="365760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59" name="Acrobat Document" r:id="rId9" imgW="3657429" imgH="2181063" progId="AcroExch.Document.11">
                  <p:embed/>
                </p:oleObj>
              </mc:Choice>
              <mc:Fallback>
                <p:oleObj name="Acrobat Document" r:id="rId9" imgW="3657429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78509" y="3856159"/>
                        <a:ext cx="3657600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1754622"/>
              </p:ext>
            </p:extLst>
          </p:nvPr>
        </p:nvGraphicFramePr>
        <p:xfrm>
          <a:off x="8383759" y="1235073"/>
          <a:ext cx="375285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0" name="Acrobat Document" r:id="rId11" imgW="3752718" imgH="2238289" progId="AcroExch.Document.11">
                  <p:embed/>
                </p:oleObj>
              </mc:Choice>
              <mc:Fallback>
                <p:oleObj name="Acrobat Document" r:id="rId11" imgW="3752718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383759" y="1235073"/>
                        <a:ext cx="3752850" cy="22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9240513"/>
              </p:ext>
            </p:extLst>
          </p:nvPr>
        </p:nvGraphicFramePr>
        <p:xfrm>
          <a:off x="8383759" y="3734593"/>
          <a:ext cx="3657600" cy="218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61" name="Acrobat Document" r:id="rId13" imgW="3657429" imgH="2181063" progId="AcroExch.Document.11">
                  <p:embed/>
                </p:oleObj>
              </mc:Choice>
              <mc:Fallback>
                <p:oleObj name="Acrobat Document" r:id="rId13" imgW="3657429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383759" y="3734593"/>
                        <a:ext cx="3657600" cy="2181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tângulo 11"/>
          <p:cNvSpPr/>
          <p:nvPr/>
        </p:nvSpPr>
        <p:spPr>
          <a:xfrm>
            <a:off x="9258300" y="603303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084591" y="603817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K-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Means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79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TraClus</a:t>
            </a:r>
            <a:r>
              <a:rPr lang="pt-BR" dirty="0" smtClean="0"/>
              <a:t> – Central Park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673" y="970673"/>
            <a:ext cx="5013960" cy="5246751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299" y="970671"/>
            <a:ext cx="5013960" cy="5237798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42</a:t>
            </a:fld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1989259" y="5973094"/>
            <a:ext cx="2544641" cy="470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Most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Representative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Clusters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73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Our framework</a:t>
            </a:r>
            <a:r>
              <a:rPr lang="pt-BR" dirty="0" smtClean="0"/>
              <a:t> displays </a:t>
            </a:r>
            <a:r>
              <a:rPr lang="pt-BR" dirty="0" err="1" smtClean="0"/>
              <a:t>attributes</a:t>
            </a:r>
            <a:r>
              <a:rPr lang="pt-BR" dirty="0" smtClean="0"/>
              <a:t> in </a:t>
            </a:r>
            <a:r>
              <a:rPr lang="pt-BR" b="1" dirty="0" smtClean="0">
                <a:solidFill>
                  <a:srgbClr val="FF0000"/>
                </a:solidFill>
              </a:rPr>
              <a:t>2D </a:t>
            </a:r>
            <a:r>
              <a:rPr lang="pt-BR" b="1" dirty="0" err="1" smtClean="0">
                <a:solidFill>
                  <a:srgbClr val="FF0000"/>
                </a:solidFill>
              </a:rPr>
              <a:t>attribute</a:t>
            </a:r>
            <a:r>
              <a:rPr lang="pt-BR" b="1" dirty="0" smtClean="0">
                <a:solidFill>
                  <a:srgbClr val="FF0000"/>
                </a:solidFill>
              </a:rPr>
              <a:t>-time </a:t>
            </a:r>
            <a:r>
              <a:rPr lang="pt-BR" b="1" dirty="0" err="1" smtClean="0">
                <a:solidFill>
                  <a:srgbClr val="FF0000"/>
                </a:solidFill>
              </a:rPr>
              <a:t>plots</a:t>
            </a:r>
            <a:endParaRPr lang="pt-BR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Choice of </a:t>
            </a:r>
            <a:r>
              <a:rPr lang="en-US" b="1" dirty="0" smtClean="0">
                <a:solidFill>
                  <a:srgbClr val="FF0000"/>
                </a:solidFill>
              </a:rPr>
              <a:t>initial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clusters</a:t>
            </a:r>
          </a:p>
          <a:p>
            <a:r>
              <a:rPr lang="pt-BR" dirty="0" err="1" smtClean="0"/>
              <a:t>Iterative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FF0000"/>
                </a:solidFill>
              </a:rPr>
              <a:t>try-and-error</a:t>
            </a:r>
            <a:r>
              <a:rPr lang="pt-BR" b="1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/>
              <a:t>process</a:t>
            </a:r>
            <a:r>
              <a:rPr lang="pt-BR" dirty="0" smtClean="0"/>
              <a:t>, </a:t>
            </a:r>
            <a:r>
              <a:rPr lang="pt-BR" b="1" dirty="0" smtClean="0">
                <a:solidFill>
                  <a:srgbClr val="FF0000"/>
                </a:solidFill>
              </a:rPr>
              <a:t>time-</a:t>
            </a:r>
            <a:r>
              <a:rPr lang="pt-BR" b="1" dirty="0" err="1" smtClean="0">
                <a:solidFill>
                  <a:srgbClr val="FF0000"/>
                </a:solidFill>
              </a:rPr>
              <a:t>consuming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FF0000"/>
                </a:solidFill>
              </a:rPr>
              <a:t>error-prone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602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Future </a:t>
            </a:r>
            <a:r>
              <a:rPr lang="pt-BR" dirty="0" err="1" smtClean="0"/>
              <a:t>Work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73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Conclusions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described a novel </a:t>
            </a:r>
            <a:r>
              <a:rPr lang="en-US" b="1" dirty="0" smtClean="0">
                <a:solidFill>
                  <a:srgbClr val="1367AF"/>
                </a:solidFill>
              </a:rPr>
              <a:t>trajectory clustering technique</a:t>
            </a:r>
          </a:p>
          <a:p>
            <a:pPr marL="685800" lvl="2">
              <a:spcBef>
                <a:spcPts val="1000"/>
              </a:spcBef>
            </a:pPr>
            <a:r>
              <a:rPr lang="en-US" sz="2000" b="1" dirty="0">
                <a:solidFill>
                  <a:srgbClr val="1367AF"/>
                </a:solidFill>
              </a:rPr>
              <a:t>Generalization</a:t>
            </a:r>
            <a:r>
              <a:rPr lang="en-US" sz="2000" dirty="0">
                <a:solidFill>
                  <a:srgbClr val="1367AF"/>
                </a:solidFill>
              </a:rPr>
              <a:t> </a:t>
            </a:r>
            <a:r>
              <a:rPr lang="en-US" sz="2000" dirty="0"/>
              <a:t>of </a:t>
            </a:r>
            <a:r>
              <a:rPr lang="en-US" sz="2000" dirty="0" smtClean="0"/>
              <a:t>VFKM</a:t>
            </a:r>
            <a:endParaRPr lang="en-US" sz="2000" b="1" dirty="0" smtClean="0">
              <a:solidFill>
                <a:srgbClr val="1367AF"/>
              </a:solidFill>
            </a:endParaRPr>
          </a:p>
          <a:p>
            <a:pPr lvl="1"/>
            <a:r>
              <a:rPr lang="en-US" dirty="0" smtClean="0"/>
              <a:t>It </a:t>
            </a:r>
            <a:r>
              <a:rPr lang="en-US" b="1" dirty="0" smtClean="0">
                <a:solidFill>
                  <a:srgbClr val="1367AF"/>
                </a:solidFill>
              </a:rPr>
              <a:t>preserves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1367AF"/>
                </a:solidFill>
              </a:rPr>
              <a:t>strengths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of VFKM</a:t>
            </a:r>
          </a:p>
          <a:p>
            <a:endParaRPr lang="en-US" dirty="0"/>
          </a:p>
          <a:p>
            <a:r>
              <a:rPr lang="en-US" dirty="0" smtClean="0"/>
              <a:t>Clustering </a:t>
            </a:r>
            <a:r>
              <a:rPr lang="en-US" b="1" dirty="0" smtClean="0">
                <a:solidFill>
                  <a:srgbClr val="1367AF"/>
                </a:solidFill>
              </a:rPr>
              <a:t>trajectory attributes</a:t>
            </a:r>
          </a:p>
          <a:p>
            <a:pPr lvl="1"/>
            <a:r>
              <a:rPr lang="en-US" b="1" dirty="0" smtClean="0">
                <a:solidFill>
                  <a:srgbClr val="1367AF"/>
                </a:solidFill>
              </a:rPr>
              <a:t>Any amount</a:t>
            </a:r>
            <a:r>
              <a:rPr lang="en-US" dirty="0" smtClean="0"/>
              <a:t> of attributes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45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0241170"/>
              </p:ext>
            </p:extLst>
          </p:nvPr>
        </p:nvGraphicFramePr>
        <p:xfrm>
          <a:off x="6624828" y="970671"/>
          <a:ext cx="2824160" cy="28241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1" name="Acrobat Document" r:id="rId3" imgW="4857586" imgH="4857725" progId="AcroExch.Document.11">
                  <p:embed/>
                </p:oleObj>
              </mc:Choice>
              <mc:Fallback>
                <p:oleObj name="Acrobat Document" r:id="rId3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24828" y="970671"/>
                        <a:ext cx="2824160" cy="28241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6065549"/>
              </p:ext>
            </p:extLst>
          </p:nvPr>
        </p:nvGraphicFramePr>
        <p:xfrm>
          <a:off x="9936342" y="2272595"/>
          <a:ext cx="1501305" cy="150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2" name="Acrobat Document" r:id="rId5" imgW="4857586" imgH="4857725" progId="AcroExch.Document.11">
                  <p:embed/>
                </p:oleObj>
              </mc:Choice>
              <mc:Fallback>
                <p:oleObj name="Acrobat Document" r:id="rId5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936342" y="2272595"/>
                        <a:ext cx="1501305" cy="1501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255022"/>
              </p:ext>
            </p:extLst>
          </p:nvPr>
        </p:nvGraphicFramePr>
        <p:xfrm>
          <a:off x="9918979" y="976838"/>
          <a:ext cx="1518668" cy="1518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3" name="Acrobat Document" r:id="rId7" imgW="4857586" imgH="4857725" progId="AcroExch.Document.11">
                  <p:embed/>
                </p:oleObj>
              </mc:Choice>
              <mc:Fallback>
                <p:oleObj name="Acrobat Document" r:id="rId7" imgW="4857586" imgH="485772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918979" y="976838"/>
                        <a:ext cx="1518668" cy="1518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1492282"/>
              </p:ext>
            </p:extLst>
          </p:nvPr>
        </p:nvGraphicFramePr>
        <p:xfrm>
          <a:off x="6767500" y="3811009"/>
          <a:ext cx="2314116" cy="13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4" name="Acrobat Document" r:id="rId9" imgW="3809945" imgH="2238289" progId="AcroExch.Document.11">
                  <p:embed/>
                </p:oleObj>
              </mc:Choice>
              <mc:Fallback>
                <p:oleObj name="Acrobat Document" r:id="rId9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67500" y="3811009"/>
                        <a:ext cx="2314116" cy="1359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750045"/>
              </p:ext>
            </p:extLst>
          </p:nvPr>
        </p:nvGraphicFramePr>
        <p:xfrm>
          <a:off x="9676916" y="3773943"/>
          <a:ext cx="2255837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5" name="Acrobat Document" r:id="rId11" imgW="3714656" imgH="2181063" progId="AcroExch.Document.11">
                  <p:embed/>
                </p:oleObj>
              </mc:Choice>
              <mc:Fallback>
                <p:oleObj name="Acrobat Document" r:id="rId11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676916" y="3773943"/>
                        <a:ext cx="2255837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4995421"/>
              </p:ext>
            </p:extLst>
          </p:nvPr>
        </p:nvGraphicFramePr>
        <p:xfrm>
          <a:off x="6767500" y="5097918"/>
          <a:ext cx="2314116" cy="1359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6" name="Acrobat Document" r:id="rId13" imgW="3809945" imgH="2238289" progId="AcroExch.Document.11">
                  <p:embed/>
                </p:oleObj>
              </mc:Choice>
              <mc:Fallback>
                <p:oleObj name="Acrobat Document" r:id="rId13" imgW="3809945" imgH="223828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6767500" y="5097918"/>
                        <a:ext cx="2314116" cy="1359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to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749830"/>
              </p:ext>
            </p:extLst>
          </p:nvPr>
        </p:nvGraphicFramePr>
        <p:xfrm>
          <a:off x="9676916" y="5132676"/>
          <a:ext cx="2256238" cy="13247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7" name="Acrobat Document" r:id="rId15" imgW="3714656" imgH="2181063" progId="AcroExch.Document.11">
                  <p:embed/>
                </p:oleObj>
              </mc:Choice>
              <mc:Fallback>
                <p:oleObj name="Acrobat Document" r:id="rId15" imgW="3714656" imgH="218106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9676916" y="5132676"/>
                        <a:ext cx="2256238" cy="13247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1580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1367AF"/>
                </a:solidFill>
              </a:rPr>
              <a:t>Interactive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framework</a:t>
            </a:r>
          </a:p>
          <a:p>
            <a:pPr lvl="1"/>
            <a:r>
              <a:rPr lang="en-US" b="1" dirty="0" smtClean="0">
                <a:solidFill>
                  <a:srgbClr val="1367AF"/>
                </a:solidFill>
              </a:rPr>
              <a:t>Progressive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clustering</a:t>
            </a:r>
          </a:p>
          <a:p>
            <a:pPr lvl="1"/>
            <a:r>
              <a:rPr lang="en-US" b="1" dirty="0" smtClean="0">
                <a:solidFill>
                  <a:srgbClr val="1367AF"/>
                </a:solidFill>
              </a:rPr>
              <a:t>Heterogeneous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clustering</a:t>
            </a:r>
          </a:p>
          <a:p>
            <a:pPr lvl="1"/>
            <a:endParaRPr lang="en-US" dirty="0"/>
          </a:p>
          <a:p>
            <a:r>
              <a:rPr lang="en-US" b="1" dirty="0" smtClean="0">
                <a:solidFill>
                  <a:srgbClr val="1367AF"/>
                </a:solidFill>
              </a:rPr>
              <a:t>Sketch-Based </a:t>
            </a:r>
            <a:r>
              <a:rPr lang="en-US" dirty="0"/>
              <a:t>i</a:t>
            </a:r>
            <a:r>
              <a:rPr lang="en-US" dirty="0" smtClean="0"/>
              <a:t>nterface</a:t>
            </a:r>
            <a:endParaRPr lang="en-US" b="1" dirty="0" smtClean="0">
              <a:solidFill>
                <a:srgbClr val="1367AF"/>
              </a:solidFill>
            </a:endParaRPr>
          </a:p>
          <a:p>
            <a:pPr lvl="1"/>
            <a:r>
              <a:rPr lang="en-US" b="1" dirty="0" smtClean="0">
                <a:solidFill>
                  <a:srgbClr val="1367AF"/>
                </a:solidFill>
              </a:rPr>
              <a:t>Guided</a:t>
            </a:r>
            <a:r>
              <a:rPr lang="en-US" dirty="0" smtClean="0">
                <a:solidFill>
                  <a:srgbClr val="1367AF"/>
                </a:solidFill>
              </a:rPr>
              <a:t> </a:t>
            </a:r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User </a:t>
            </a:r>
            <a:r>
              <a:rPr lang="en-US" b="1" dirty="0" smtClean="0">
                <a:solidFill>
                  <a:srgbClr val="1367AF"/>
                </a:solidFill>
              </a:rPr>
              <a:t>feedback</a:t>
            </a:r>
          </a:p>
          <a:p>
            <a:pPr lvl="1"/>
            <a:endParaRPr lang="en-US" dirty="0"/>
          </a:p>
        </p:txBody>
      </p:sp>
      <p:pic>
        <p:nvPicPr>
          <p:cNvPr id="14" name="Espaço Reservado para Conteúdo 13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207" y="977584"/>
            <a:ext cx="2626593" cy="1451539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46</a:t>
            </a:fld>
            <a:endParaRPr lang="pt-BR" dirty="0"/>
          </a:p>
        </p:txBody>
      </p:sp>
      <p:pic>
        <p:nvPicPr>
          <p:cNvPr id="10" name="Espaço Reservado para Conteúdo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936" y="3955001"/>
            <a:ext cx="2861472" cy="2339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172" y="3955001"/>
            <a:ext cx="2862664" cy="2339899"/>
          </a:xfrm>
          <a:prstGeom prst="rect">
            <a:avLst/>
          </a:prstGeom>
        </p:spPr>
      </p:pic>
      <p:graphicFrame>
        <p:nvGraphicFramePr>
          <p:cNvPr id="13" name="Objeto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908522"/>
              </p:ext>
            </p:extLst>
          </p:nvPr>
        </p:nvGraphicFramePr>
        <p:xfrm>
          <a:off x="6172200" y="1678819"/>
          <a:ext cx="2143125" cy="1952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0" name="Acrobat Document" r:id="rId6" imgW="2143061" imgH="1952430" progId="AcroExch.Document.11">
                  <p:embed/>
                </p:oleObj>
              </mc:Choice>
              <mc:Fallback>
                <p:oleObj name="Acrobat Document" r:id="rId6" imgW="2143061" imgH="195243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172200" y="1678819"/>
                        <a:ext cx="2143125" cy="1952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7207" y="2429123"/>
            <a:ext cx="2626593" cy="145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953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C4D86"/>
                </a:solidFill>
              </a:rPr>
              <a:t>AFKM</a:t>
            </a:r>
            <a:r>
              <a:rPr lang="en-US" dirty="0"/>
              <a:t>, a </a:t>
            </a:r>
            <a:r>
              <a:rPr lang="en-US" b="1" dirty="0">
                <a:solidFill>
                  <a:srgbClr val="0C4D86"/>
                </a:solidFill>
              </a:rPr>
              <a:t>novel trajectory clustering algorithm</a:t>
            </a:r>
            <a:r>
              <a:rPr lang="en-US" dirty="0"/>
              <a:t> that </a:t>
            </a:r>
            <a:r>
              <a:rPr lang="en-US" b="1" dirty="0">
                <a:solidFill>
                  <a:srgbClr val="0C4D86"/>
                </a:solidFill>
              </a:rPr>
              <a:t>handles</a:t>
            </a:r>
            <a:r>
              <a:rPr lang="en-US" dirty="0">
                <a:solidFill>
                  <a:srgbClr val="0C4D86"/>
                </a:solidFill>
              </a:rPr>
              <a:t> </a:t>
            </a:r>
            <a:r>
              <a:rPr lang="en-US" b="1" dirty="0">
                <a:solidFill>
                  <a:srgbClr val="0C4D86"/>
                </a:solidFill>
              </a:rPr>
              <a:t>attribute-rich</a:t>
            </a:r>
            <a:r>
              <a:rPr lang="en-US" dirty="0"/>
              <a:t> trajectories,</a:t>
            </a:r>
          </a:p>
          <a:p>
            <a:r>
              <a:rPr lang="en-US" dirty="0" smtClean="0"/>
              <a:t>a </a:t>
            </a:r>
            <a:r>
              <a:rPr lang="en-US" b="1" dirty="0">
                <a:solidFill>
                  <a:srgbClr val="0C4D86"/>
                </a:solidFill>
              </a:rPr>
              <a:t>theoretical</a:t>
            </a:r>
            <a:r>
              <a:rPr lang="en-US" dirty="0"/>
              <a:t> and </a:t>
            </a:r>
            <a:r>
              <a:rPr lang="en-US" b="1" dirty="0">
                <a:solidFill>
                  <a:srgbClr val="0C4D86"/>
                </a:solidFill>
              </a:rPr>
              <a:t>experimental</a:t>
            </a:r>
            <a:r>
              <a:rPr lang="en-US" dirty="0"/>
              <a:t> </a:t>
            </a:r>
            <a:r>
              <a:rPr lang="en-US" b="1" dirty="0">
                <a:solidFill>
                  <a:srgbClr val="0C4D86"/>
                </a:solidFill>
              </a:rPr>
              <a:t>evaluation</a:t>
            </a:r>
            <a:r>
              <a:rPr lang="en-US" dirty="0"/>
              <a:t> of AFKM,</a:t>
            </a:r>
          </a:p>
          <a:p>
            <a:r>
              <a:rPr lang="en-US" dirty="0" smtClean="0"/>
              <a:t>a </a:t>
            </a:r>
            <a:r>
              <a:rPr lang="en-US" b="1" dirty="0">
                <a:solidFill>
                  <a:srgbClr val="0C4D86"/>
                </a:solidFill>
              </a:rPr>
              <a:t>visual</a:t>
            </a:r>
            <a:r>
              <a:rPr lang="en-US" dirty="0"/>
              <a:t> </a:t>
            </a:r>
            <a:r>
              <a:rPr lang="en-US" b="1" dirty="0">
                <a:solidFill>
                  <a:srgbClr val="0C4D86"/>
                </a:solidFill>
              </a:rPr>
              <a:t>analytics</a:t>
            </a:r>
            <a:r>
              <a:rPr lang="en-US" dirty="0"/>
              <a:t> </a:t>
            </a:r>
            <a:r>
              <a:rPr lang="en-US" b="1" dirty="0">
                <a:solidFill>
                  <a:srgbClr val="0C4D86"/>
                </a:solidFill>
              </a:rPr>
              <a:t>tool</a:t>
            </a:r>
            <a:r>
              <a:rPr lang="en-US" dirty="0"/>
              <a:t> for performing an analysis of trajectory data,</a:t>
            </a:r>
          </a:p>
          <a:p>
            <a:r>
              <a:rPr lang="en-US" dirty="0" smtClean="0"/>
              <a:t>a </a:t>
            </a:r>
            <a:r>
              <a:rPr lang="en-US" b="1" dirty="0">
                <a:solidFill>
                  <a:srgbClr val="0C4D86"/>
                </a:solidFill>
              </a:rPr>
              <a:t>sketching-based</a:t>
            </a:r>
            <a:r>
              <a:rPr lang="en-US" dirty="0"/>
              <a:t> </a:t>
            </a:r>
            <a:r>
              <a:rPr lang="en-US" b="1" dirty="0">
                <a:solidFill>
                  <a:srgbClr val="0C4D86"/>
                </a:solidFill>
              </a:rPr>
              <a:t>interface</a:t>
            </a:r>
            <a:r>
              <a:rPr lang="en-US" dirty="0"/>
              <a:t> for a guided clustering, and</a:t>
            </a:r>
          </a:p>
          <a:p>
            <a:r>
              <a:rPr lang="en-US" dirty="0" smtClean="0"/>
              <a:t>a </a:t>
            </a:r>
            <a:r>
              <a:rPr lang="en-US" b="1" dirty="0">
                <a:solidFill>
                  <a:srgbClr val="0C4D86"/>
                </a:solidFill>
              </a:rPr>
              <a:t>case</a:t>
            </a:r>
            <a:r>
              <a:rPr lang="en-US" dirty="0"/>
              <a:t> </a:t>
            </a:r>
            <a:r>
              <a:rPr lang="en-US" b="1" dirty="0">
                <a:solidFill>
                  <a:srgbClr val="0C4D86"/>
                </a:solidFill>
              </a:rPr>
              <a:t>study</a:t>
            </a:r>
            <a:r>
              <a:rPr lang="en-US" dirty="0"/>
              <a:t> involving clustering of trajectories with attributes, including a crowd-sourced dataset of </a:t>
            </a:r>
            <a:r>
              <a:rPr lang="en-US" b="1" dirty="0">
                <a:solidFill>
                  <a:srgbClr val="0C4D86"/>
                </a:solidFill>
              </a:rPr>
              <a:t>exercise</a:t>
            </a:r>
            <a:r>
              <a:rPr lang="en-US" dirty="0">
                <a:solidFill>
                  <a:srgbClr val="0C4D86"/>
                </a:solidFill>
              </a:rPr>
              <a:t> </a:t>
            </a:r>
            <a:r>
              <a:rPr lang="en-US" b="1" dirty="0">
                <a:solidFill>
                  <a:srgbClr val="0C4D86"/>
                </a:solidFill>
              </a:rPr>
              <a:t>data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827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Future </a:t>
            </a:r>
            <a:r>
              <a:rPr lang="pt-BR" dirty="0" err="1" smtClean="0"/>
              <a:t>Work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1367AF"/>
                </a:solidFill>
              </a:rPr>
              <a:t>Sketching</a:t>
            </a:r>
          </a:p>
          <a:p>
            <a:pPr lvl="1"/>
            <a:r>
              <a:rPr lang="pt-BR" b="1" dirty="0" err="1" smtClean="0">
                <a:solidFill>
                  <a:srgbClr val="1367AF"/>
                </a:solidFill>
              </a:rPr>
              <a:t>Returning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trajectory</a:t>
            </a:r>
            <a:r>
              <a:rPr lang="pt-BR" dirty="0" smtClean="0"/>
              <a:t> </a:t>
            </a:r>
            <a:r>
              <a:rPr lang="pt-BR" dirty="0" err="1" smtClean="0"/>
              <a:t>that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best</a:t>
            </a:r>
            <a:r>
              <a:rPr lang="pt-BR" b="1" dirty="0" smtClean="0">
                <a:solidFill>
                  <a:srgbClr val="1367AF"/>
                </a:solidFill>
              </a:rPr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approximates</a:t>
            </a:r>
            <a:r>
              <a:rPr lang="pt-BR" b="1" dirty="0" smtClean="0">
                <a:solidFill>
                  <a:srgbClr val="1367AF"/>
                </a:solidFill>
              </a:rPr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attribute</a:t>
            </a:r>
            <a:r>
              <a:rPr lang="pt-BR" dirty="0" smtClean="0"/>
              <a:t> </a:t>
            </a:r>
            <a:r>
              <a:rPr lang="pt-BR" dirty="0" err="1" smtClean="0"/>
              <a:t>fields</a:t>
            </a:r>
            <a:r>
              <a:rPr lang="pt-BR" dirty="0" smtClean="0"/>
              <a:t> </a:t>
            </a:r>
            <a:r>
              <a:rPr lang="pt-BR" dirty="0" err="1" smtClean="0"/>
              <a:t>from</a:t>
            </a:r>
            <a:r>
              <a:rPr lang="pt-BR" dirty="0" smtClean="0"/>
              <a:t> a cluster</a:t>
            </a:r>
          </a:p>
          <a:p>
            <a:pPr lvl="1"/>
            <a:r>
              <a:rPr lang="pt-BR" dirty="0" err="1" smtClean="0"/>
              <a:t>Sketching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attribute</a:t>
            </a:r>
            <a:r>
              <a:rPr lang="pt-BR" b="1" dirty="0" smtClean="0">
                <a:solidFill>
                  <a:srgbClr val="1367AF"/>
                </a:solidFill>
              </a:rPr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field</a:t>
            </a:r>
            <a:endParaRPr lang="pt-BR" b="1" dirty="0">
              <a:solidFill>
                <a:srgbClr val="1367AF"/>
              </a:solidFill>
            </a:endParaRPr>
          </a:p>
          <a:p>
            <a:r>
              <a:rPr lang="pt-BR" b="1" dirty="0" err="1" smtClean="0">
                <a:solidFill>
                  <a:srgbClr val="1367AF"/>
                </a:solidFill>
              </a:rPr>
              <a:t>Prototype</a:t>
            </a:r>
            <a:endParaRPr lang="pt-BR" b="1" dirty="0" smtClean="0">
              <a:solidFill>
                <a:srgbClr val="1367AF"/>
              </a:solidFill>
            </a:endParaRPr>
          </a:p>
          <a:p>
            <a:pPr lvl="1"/>
            <a:r>
              <a:rPr lang="pt-BR" b="1" dirty="0" err="1" smtClean="0">
                <a:solidFill>
                  <a:srgbClr val="1367AF"/>
                </a:solidFill>
              </a:rPr>
              <a:t>Optimize</a:t>
            </a:r>
            <a:r>
              <a:rPr lang="pt-BR" dirty="0" smtClean="0"/>
              <a:t> scripts for </a:t>
            </a:r>
            <a:r>
              <a:rPr lang="pt-BR" b="1" dirty="0" err="1" smtClean="0">
                <a:solidFill>
                  <a:srgbClr val="1367AF"/>
                </a:solidFill>
              </a:rPr>
              <a:t>rendering</a:t>
            </a:r>
            <a:r>
              <a:rPr lang="pt-BR" dirty="0" smtClean="0">
                <a:solidFill>
                  <a:srgbClr val="1367AF"/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en-US" b="1" dirty="0" smtClean="0">
                <a:solidFill>
                  <a:srgbClr val="1367AF"/>
                </a:solidFill>
              </a:rPr>
              <a:t>manipulating</a:t>
            </a:r>
            <a:r>
              <a:rPr lang="pt-BR" dirty="0" smtClean="0">
                <a:solidFill>
                  <a:srgbClr val="1367AF"/>
                </a:solidFill>
              </a:rPr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trajectories</a:t>
            </a:r>
            <a:endParaRPr lang="pt-BR" dirty="0" smtClean="0"/>
          </a:p>
          <a:p>
            <a:pPr lvl="1"/>
            <a:r>
              <a:rPr lang="pt-BR" dirty="0" err="1" smtClean="0"/>
              <a:t>Allow</a:t>
            </a:r>
            <a:r>
              <a:rPr lang="pt-BR" dirty="0" smtClean="0"/>
              <a:t> </a:t>
            </a:r>
            <a:r>
              <a:rPr lang="pt-BR" b="1" dirty="0" smtClean="0">
                <a:solidFill>
                  <a:srgbClr val="1367AF"/>
                </a:solidFill>
              </a:rPr>
              <a:t>upload</a:t>
            </a:r>
            <a:r>
              <a:rPr lang="pt-BR" dirty="0" smtClean="0">
                <a:solidFill>
                  <a:srgbClr val="1367AF"/>
                </a:solidFill>
              </a:rPr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trajectory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rgbClr val="1367AF"/>
                </a:solidFill>
              </a:rPr>
              <a:t>datasets</a:t>
            </a:r>
            <a:endParaRPr lang="pt-BR" b="1" dirty="0" smtClean="0">
              <a:solidFill>
                <a:srgbClr val="1367AF"/>
              </a:solidFill>
            </a:endParaRPr>
          </a:p>
          <a:p>
            <a:r>
              <a:rPr lang="pt-BR" b="1" dirty="0" err="1" smtClean="0">
                <a:solidFill>
                  <a:srgbClr val="1367AF"/>
                </a:solidFill>
              </a:rPr>
              <a:t>Method</a:t>
            </a:r>
            <a:endParaRPr lang="pt-BR" b="1" dirty="0" smtClean="0">
              <a:solidFill>
                <a:srgbClr val="1367AF"/>
              </a:solidFill>
            </a:endParaRPr>
          </a:p>
          <a:p>
            <a:pPr lvl="1"/>
            <a:r>
              <a:rPr lang="pt-BR" b="1" dirty="0" err="1" smtClean="0">
                <a:solidFill>
                  <a:srgbClr val="1367AF"/>
                </a:solidFill>
              </a:rPr>
              <a:t>Parallelize</a:t>
            </a:r>
            <a:r>
              <a:rPr lang="pt-BR" b="1" dirty="0" smtClean="0">
                <a:solidFill>
                  <a:srgbClr val="1367AF"/>
                </a:solidFill>
              </a:rPr>
              <a:t> </a:t>
            </a:r>
            <a:r>
              <a:rPr lang="pt-BR" dirty="0" smtClean="0"/>
              <a:t>AFKM </a:t>
            </a:r>
            <a:r>
              <a:rPr lang="pt-BR" dirty="0" err="1" smtClean="0"/>
              <a:t>clustering</a:t>
            </a:r>
            <a:endParaRPr lang="pt-BR" b="1" dirty="0" smtClean="0">
              <a:solidFill>
                <a:srgbClr val="1367AF"/>
              </a:solidFill>
            </a:endParaRPr>
          </a:p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187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8536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31" y="1159505"/>
            <a:ext cx="6325456" cy="4979963"/>
          </a:xfrm>
          <a:prstGeom prst="rect">
            <a:avLst/>
          </a:prstGeom>
        </p:spPr>
      </p:pic>
      <p:pic>
        <p:nvPicPr>
          <p:cNvPr id="18432" name="Imagem 184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402" y="1159505"/>
            <a:ext cx="6295215" cy="509181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</a:t>
            </a:fld>
            <a:endParaRPr lang="pt-BR" dirty="0"/>
          </a:p>
        </p:txBody>
      </p:sp>
      <p:pic>
        <p:nvPicPr>
          <p:cNvPr id="18434" name="Picture 2" descr="http://cdn.leafletjs.com/leaflet/v0.7.7/images/mark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00" y="3155654"/>
            <a:ext cx="2381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cdn.leafletjs.com/leaflet/v0.7.7/images/mark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233" y="1052025"/>
            <a:ext cx="2381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 descr="http://cdn.leafletjs.com/leaflet/v0.7.7/images/mark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9221" y="2295848"/>
            <a:ext cx="2381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0" name="Picture 8" descr="http://cdn.leafletjs.com/leaflet/v0.7.7/images/marker-ico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965" y="2747664"/>
            <a:ext cx="2381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lipse 6"/>
          <p:cNvSpPr/>
          <p:nvPr/>
        </p:nvSpPr>
        <p:spPr>
          <a:xfrm>
            <a:off x="4558346" y="2643359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Elipse 11"/>
          <p:cNvSpPr/>
          <p:nvPr/>
        </p:nvSpPr>
        <p:spPr>
          <a:xfrm>
            <a:off x="7287479" y="1550816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Elipse 12"/>
          <p:cNvSpPr/>
          <p:nvPr/>
        </p:nvSpPr>
        <p:spPr>
          <a:xfrm>
            <a:off x="8301721" y="1980493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Elipse 13"/>
          <p:cNvSpPr/>
          <p:nvPr/>
        </p:nvSpPr>
        <p:spPr>
          <a:xfrm>
            <a:off x="8659347" y="2410170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919277"/>
              </p:ext>
            </p:extLst>
          </p:nvPr>
        </p:nvGraphicFramePr>
        <p:xfrm>
          <a:off x="10683" y="1003401"/>
          <a:ext cx="2813538" cy="2813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0" name="Acrobat Document" r:id="rId6" imgW="3809945" imgH="3809843" progId="AcroExch.Document.11">
                  <p:embed/>
                </p:oleObj>
              </mc:Choice>
              <mc:Fallback>
                <p:oleObj name="Acrobat Document" r:id="rId6" imgW="3809945" imgH="380984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83" y="1003401"/>
                        <a:ext cx="2813538" cy="28135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Elipse 14"/>
          <p:cNvSpPr/>
          <p:nvPr/>
        </p:nvSpPr>
        <p:spPr>
          <a:xfrm>
            <a:off x="23196" y="1047288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92828"/>
              </p:ext>
            </p:extLst>
          </p:nvPr>
        </p:nvGraphicFramePr>
        <p:xfrm>
          <a:off x="10683" y="3787333"/>
          <a:ext cx="2843543" cy="243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1" name="Acrobat Document" r:id="rId8" imgW="3809945" imgH="3267006" progId="AcroExch.Document.11">
                  <p:embed/>
                </p:oleObj>
              </mc:Choice>
              <mc:Fallback>
                <p:oleObj name="Acrobat Document" r:id="rId8" imgW="3809945" imgH="326700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683" y="3787333"/>
                        <a:ext cx="2843543" cy="243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Elipse 15"/>
          <p:cNvSpPr/>
          <p:nvPr/>
        </p:nvSpPr>
        <p:spPr>
          <a:xfrm>
            <a:off x="62766" y="4033715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2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1" name="Objeto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9616976"/>
              </p:ext>
            </p:extLst>
          </p:nvPr>
        </p:nvGraphicFramePr>
        <p:xfrm>
          <a:off x="9168584" y="970671"/>
          <a:ext cx="2928300" cy="292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2" name="Acrobat Document" r:id="rId10" imgW="3809945" imgH="3809843" progId="AcroExch.Document.11">
                  <p:embed/>
                </p:oleObj>
              </mc:Choice>
              <mc:Fallback>
                <p:oleObj name="Acrobat Document" r:id="rId10" imgW="3809945" imgH="380984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68584" y="970671"/>
                        <a:ext cx="2928300" cy="2928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Elipse 16"/>
          <p:cNvSpPr/>
          <p:nvPr/>
        </p:nvSpPr>
        <p:spPr>
          <a:xfrm>
            <a:off x="9306625" y="1041121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9" name="Objeto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4572160"/>
              </p:ext>
            </p:extLst>
          </p:nvPr>
        </p:nvGraphicFramePr>
        <p:xfrm>
          <a:off x="2798334" y="2738769"/>
          <a:ext cx="2857459" cy="89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3" name="Acrobat Document" r:id="rId12" imgW="11429836" imgH="3562313" progId="AcroExch.Document.11">
                  <p:embed/>
                </p:oleObj>
              </mc:Choice>
              <mc:Fallback>
                <p:oleObj name="Acrobat Document" r:id="rId12" imgW="11429836" imgH="35623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798334" y="2738769"/>
                        <a:ext cx="2857459" cy="89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to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0133273"/>
              </p:ext>
            </p:extLst>
          </p:nvPr>
        </p:nvGraphicFramePr>
        <p:xfrm>
          <a:off x="2798333" y="1862018"/>
          <a:ext cx="2857459" cy="8881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4" name="Acrobat Document" r:id="rId14" imgW="11429836" imgH="3552596" progId="AcroExch.Document.11">
                  <p:embed/>
                </p:oleObj>
              </mc:Choice>
              <mc:Fallback>
                <p:oleObj name="Acrobat Document" r:id="rId14" imgW="11429836" imgH="355259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798333" y="1862018"/>
                        <a:ext cx="2857459" cy="8881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7212327"/>
              </p:ext>
            </p:extLst>
          </p:nvPr>
        </p:nvGraphicFramePr>
        <p:xfrm>
          <a:off x="2798334" y="1025487"/>
          <a:ext cx="2857459" cy="87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5" name="Acrobat Document" r:id="rId16" imgW="11429836" imgH="3514535" progId="AcroExch.Document.11">
                  <p:embed/>
                </p:oleObj>
              </mc:Choice>
              <mc:Fallback>
                <p:oleObj name="Acrobat Document" r:id="rId16" imgW="11429836" imgH="351453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798334" y="1025487"/>
                        <a:ext cx="2857459" cy="878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0907729"/>
              </p:ext>
            </p:extLst>
          </p:nvPr>
        </p:nvGraphicFramePr>
        <p:xfrm>
          <a:off x="2815768" y="4626468"/>
          <a:ext cx="2857459" cy="89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6" name="Acrobat Document" r:id="rId18" imgW="11429836" imgH="3562313" progId="AcroExch.Document.11">
                  <p:embed/>
                </p:oleObj>
              </mc:Choice>
              <mc:Fallback>
                <p:oleObj name="Acrobat Document" r:id="rId18" imgW="11429836" imgH="35623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2815768" y="4626468"/>
                        <a:ext cx="2857459" cy="89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to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4982151"/>
              </p:ext>
            </p:extLst>
          </p:nvPr>
        </p:nvGraphicFramePr>
        <p:xfrm>
          <a:off x="2815768" y="3749805"/>
          <a:ext cx="2857459" cy="873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7" name="Acrobat Document" r:id="rId20" imgW="11429836" imgH="3495640" progId="AcroExch.Document.11">
                  <p:embed/>
                </p:oleObj>
              </mc:Choice>
              <mc:Fallback>
                <p:oleObj name="Acrobat Document" r:id="rId20" imgW="11429836" imgH="349564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815768" y="3749805"/>
                        <a:ext cx="2857459" cy="873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7426975"/>
              </p:ext>
            </p:extLst>
          </p:nvPr>
        </p:nvGraphicFramePr>
        <p:xfrm>
          <a:off x="2828402" y="5499686"/>
          <a:ext cx="2857459" cy="8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8" name="Acrobat Document" r:id="rId22" imgW="11429836" imgH="3543148" progId="AcroExch.Document.11">
                  <p:embed/>
                </p:oleObj>
              </mc:Choice>
              <mc:Fallback>
                <p:oleObj name="Acrobat Document" r:id="rId22" imgW="11429836" imgH="354314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828402" y="5499686"/>
                        <a:ext cx="2857459" cy="8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to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7355746"/>
              </p:ext>
            </p:extLst>
          </p:nvPr>
        </p:nvGraphicFramePr>
        <p:xfrm>
          <a:off x="6341129" y="4648407"/>
          <a:ext cx="2857459" cy="878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99" name="Acrobat Document" r:id="rId24" imgW="11429836" imgH="3514535" progId="AcroExch.Document.11">
                  <p:embed/>
                </p:oleObj>
              </mc:Choice>
              <mc:Fallback>
                <p:oleObj name="Acrobat Document" r:id="rId24" imgW="11429836" imgH="3514535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6341129" y="4648407"/>
                        <a:ext cx="2857459" cy="878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to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4776486"/>
              </p:ext>
            </p:extLst>
          </p:nvPr>
        </p:nvGraphicFramePr>
        <p:xfrm>
          <a:off x="6341130" y="3787333"/>
          <a:ext cx="2857459" cy="8953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0" name="Acrobat Document" r:id="rId26" imgW="11429836" imgH="3581209" progId="AcroExch.Document.11">
                  <p:embed/>
                </p:oleObj>
              </mc:Choice>
              <mc:Fallback>
                <p:oleObj name="Acrobat Document" r:id="rId26" imgW="11429836" imgH="358120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6341130" y="3787333"/>
                        <a:ext cx="2857459" cy="8953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to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87660"/>
              </p:ext>
            </p:extLst>
          </p:nvPr>
        </p:nvGraphicFramePr>
        <p:xfrm>
          <a:off x="6328794" y="5492813"/>
          <a:ext cx="2857459" cy="8762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1" name="Acrobat Document" r:id="rId28" imgW="11429836" imgH="3505088" progId="AcroExch.Document.11">
                  <p:embed/>
                </p:oleObj>
              </mc:Choice>
              <mc:Fallback>
                <p:oleObj name="Acrobat Document" r:id="rId28" imgW="11429836" imgH="350508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328794" y="5492813"/>
                        <a:ext cx="2857459" cy="8762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851396"/>
              </p:ext>
            </p:extLst>
          </p:nvPr>
        </p:nvGraphicFramePr>
        <p:xfrm>
          <a:off x="6281669" y="1883821"/>
          <a:ext cx="2857459" cy="897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2" name="Acrobat Document" r:id="rId30" imgW="11429836" imgH="3590656" progId="AcroExch.Document.11">
                  <p:embed/>
                </p:oleObj>
              </mc:Choice>
              <mc:Fallback>
                <p:oleObj name="Acrobat Document" r:id="rId30" imgW="11429836" imgH="3590656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6281669" y="1883821"/>
                        <a:ext cx="2857459" cy="8976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to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7991602"/>
              </p:ext>
            </p:extLst>
          </p:nvPr>
        </p:nvGraphicFramePr>
        <p:xfrm>
          <a:off x="6292679" y="1020563"/>
          <a:ext cx="2857459" cy="8905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3" name="Acrobat Document" r:id="rId32" imgW="11429836" imgH="3562313" progId="AcroExch.Document.11">
                  <p:embed/>
                </p:oleObj>
              </mc:Choice>
              <mc:Fallback>
                <p:oleObj name="Acrobat Document" r:id="rId32" imgW="11429836" imgH="356231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6292679" y="1020563"/>
                        <a:ext cx="2857459" cy="8905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to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8888590"/>
              </p:ext>
            </p:extLst>
          </p:nvPr>
        </p:nvGraphicFramePr>
        <p:xfrm>
          <a:off x="6274611" y="2750167"/>
          <a:ext cx="2857459" cy="8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4" name="Acrobat Document" r:id="rId34" imgW="11429836" imgH="3543148" progId="AcroExch.Document.11">
                  <p:embed/>
                </p:oleObj>
              </mc:Choice>
              <mc:Fallback>
                <p:oleObj name="Acrobat Document" r:id="rId34" imgW="11429836" imgH="354314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6274611" y="2750167"/>
                        <a:ext cx="2857459" cy="8857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781500"/>
              </p:ext>
            </p:extLst>
          </p:nvPr>
        </p:nvGraphicFramePr>
        <p:xfrm>
          <a:off x="9120940" y="3756384"/>
          <a:ext cx="3023587" cy="2690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05" name="Acrobat Document" r:id="rId36" imgW="90382682" imgH="80438587" progId="AcroExch.Document.11">
                  <p:embed/>
                </p:oleObj>
              </mc:Choice>
              <mc:Fallback>
                <p:oleObj name="Acrobat Document" r:id="rId36" imgW="90382682" imgH="80438587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9120940" y="3756384"/>
                        <a:ext cx="3023587" cy="26908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Elipse 17"/>
          <p:cNvSpPr/>
          <p:nvPr/>
        </p:nvSpPr>
        <p:spPr>
          <a:xfrm>
            <a:off x="9176192" y="4033715"/>
            <a:ext cx="379631" cy="390526"/>
          </a:xfrm>
          <a:prstGeom prst="ellipse">
            <a:avLst/>
          </a:prstGeom>
          <a:solidFill>
            <a:srgbClr val="2E75B6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4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59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Attribute Field K-Means: Clustering Trajectories with Attributes by Fitting Multiple Fields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23286"/>
            <a:ext cx="9144000" cy="857421"/>
          </a:xfrm>
        </p:spPr>
        <p:txBody>
          <a:bodyPr>
            <a:normAutofit/>
          </a:bodyPr>
          <a:lstStyle/>
          <a:p>
            <a:r>
              <a:rPr lang="pt-BR" sz="2800" dirty="0" smtClean="0">
                <a:solidFill>
                  <a:schemeClr val="bg1">
                    <a:lumMod val="95000"/>
                  </a:schemeClr>
                </a:solidFill>
              </a:rPr>
              <a:t>Gerson Eduardo Groth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690468" y="4994031"/>
            <a:ext cx="9144000" cy="156151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João Luiz </a:t>
            </a:r>
            <a:r>
              <a:rPr lang="pt-BR" dirty="0" err="1" smtClean="0"/>
              <a:t>Dihl</a:t>
            </a:r>
            <a:r>
              <a:rPr lang="pt-BR" dirty="0" smtClean="0"/>
              <a:t> </a:t>
            </a:r>
            <a:r>
              <a:rPr lang="pt-BR" dirty="0" err="1" smtClean="0"/>
              <a:t>Comba</a:t>
            </a:r>
            <a:endParaRPr lang="pt-BR" dirty="0" smtClean="0"/>
          </a:p>
          <a:p>
            <a:r>
              <a:rPr lang="pt-BR" dirty="0" err="1" smtClean="0"/>
              <a:t>Advisor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Carlos </a:t>
            </a:r>
            <a:r>
              <a:rPr lang="pt-BR" dirty="0" err="1"/>
              <a:t>Scheidegger</a:t>
            </a:r>
            <a:endParaRPr lang="pt-BR" dirty="0" smtClean="0"/>
          </a:p>
          <a:p>
            <a:r>
              <a:rPr lang="pt-BR" dirty="0" err="1" smtClean="0"/>
              <a:t>co-advisor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0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20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75" y="2910382"/>
            <a:ext cx="1876425" cy="1619250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7573" y="2926882"/>
            <a:ext cx="1876425" cy="1619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6172199" y="2951871"/>
                <a:ext cx="5334001" cy="13613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/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||</m:t>
                              </m:r>
                              <m:sSubSup>
                                <m:sSubSup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199" y="2951871"/>
                <a:ext cx="5334001" cy="136139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6019801" y="1590472"/>
                <a:ext cx="5639972" cy="4553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pt-BR" sz="2800" b="0" dirty="0" smtClean="0">
                  <a:ea typeface="Cambria Math" panose="02040503050406030204" pitchFamily="18" charset="0"/>
                </a:endParaRPr>
              </a:p>
              <a:p>
                <a:endParaRPr lang="pt-BR" sz="2800" dirty="0">
                  <a:ea typeface="Cambria Math" panose="02040503050406030204" pitchFamily="18" charset="0"/>
                </a:endParaRPr>
              </a:p>
              <a:p>
                <a:endParaRPr lang="pt-BR" sz="2800" b="0" dirty="0" smtClean="0">
                  <a:ea typeface="Cambria Math" panose="02040503050406030204" pitchFamily="18" charset="0"/>
                </a:endParaRPr>
              </a:p>
              <a:p>
                <a:endParaRPr lang="pt-BR" sz="2800" b="0" dirty="0" smtClean="0">
                  <a:ea typeface="Cambria Math" panose="02040503050406030204" pitchFamily="18" charset="0"/>
                </a:endParaRPr>
              </a:p>
              <a:p>
                <a:endParaRPr lang="pt-BR" sz="280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pt-BR" sz="2800" dirty="0" smtClean="0"/>
                  <a:t> </a:t>
                </a:r>
                <a:r>
                  <a:rPr lang="pt-BR" sz="2800" dirty="0" err="1" smtClean="0"/>
                  <a:t>is</a:t>
                </a:r>
                <a:r>
                  <a:rPr lang="pt-BR" sz="2800" dirty="0" smtClean="0"/>
                  <a:t> </a:t>
                </a:r>
                <a:r>
                  <a:rPr lang="pt-BR" sz="2800" dirty="0" err="1" smtClean="0"/>
                  <a:t>the</a:t>
                </a:r>
                <a:r>
                  <a:rPr lang="pt-BR" sz="2800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800" dirty="0" err="1" smtClean="0"/>
                  <a:t>pattern</a:t>
                </a:r>
                <a:r>
                  <a:rPr lang="pt-BR" sz="2800" dirty="0" smtClean="0"/>
                  <a:t>, </a:t>
                </a:r>
                <a:r>
                  <a:rPr lang="pt-BR" sz="2800" dirty="0" err="1" smtClean="0"/>
                  <a:t>and</a:t>
                </a:r>
                <a:endParaRPr lang="pt-BR" sz="2800" dirty="0" smtClean="0"/>
              </a:p>
              <a:p>
                <a:endParaRPr lang="pt-BR" sz="2800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pt-BR" sz="2800" dirty="0" smtClean="0"/>
                  <a:t> </a:t>
                </a:r>
                <a:r>
                  <a:rPr lang="pt-BR" sz="2800" dirty="0" err="1" smtClean="0"/>
                  <a:t>is</a:t>
                </a:r>
                <a:r>
                  <a:rPr lang="pt-BR" sz="2800" dirty="0" smtClean="0"/>
                  <a:t> </a:t>
                </a:r>
                <a:r>
                  <a:rPr lang="pt-BR" sz="2800" dirty="0" err="1" smtClean="0"/>
                  <a:t>the</a:t>
                </a:r>
                <a:r>
                  <a:rPr lang="pt-BR" sz="2800" dirty="0" smtClean="0"/>
                  <a:t> </a:t>
                </a:r>
                <a:r>
                  <a:rPr lang="pt-BR" sz="2800" dirty="0" err="1" smtClean="0"/>
                  <a:t>centroid</a:t>
                </a:r>
                <a:endParaRPr lang="pt-BR" sz="2800" dirty="0" smtClean="0"/>
              </a:p>
              <a:p>
                <a:endParaRPr lang="pt-BR" sz="2800" dirty="0" smtClean="0"/>
              </a:p>
              <a:p>
                <a:endParaRPr lang="pt-BR" sz="2800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1" y="1590472"/>
                <a:ext cx="5639972" cy="455349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71" y="2926882"/>
            <a:ext cx="1876425" cy="1809750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11" y="4219479"/>
            <a:ext cx="1876425" cy="1619250"/>
          </a:xfrm>
          <a:prstGeom prst="rect">
            <a:avLst/>
          </a:prstGeom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K-</a:t>
            </a:r>
            <a:r>
              <a:rPr lang="pt-BR" dirty="0" err="1" smtClean="0"/>
              <a:t>Means</a:t>
            </a:r>
            <a:r>
              <a:rPr lang="pt-BR" dirty="0" smtClean="0"/>
              <a:t> </a:t>
            </a:r>
            <a:r>
              <a:rPr lang="pt-BR" dirty="0" err="1" smtClean="0"/>
              <a:t>Clustering</a:t>
            </a:r>
            <a:endParaRPr lang="pt-BR" dirty="0"/>
          </a:p>
        </p:txBody>
      </p:sp>
      <p:sp>
        <p:nvSpPr>
          <p:cNvPr id="9" name="Espaço Reservado para Conteúdo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Well-known</a:t>
            </a:r>
            <a:r>
              <a:rPr lang="pt-BR" dirty="0" smtClean="0"/>
              <a:t>,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simple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easy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clustering</a:t>
            </a:r>
            <a:r>
              <a:rPr lang="pt-BR" dirty="0" smtClean="0"/>
              <a:t> </a:t>
            </a:r>
            <a:r>
              <a:rPr lang="pt-BR" dirty="0" err="1" smtClean="0"/>
              <a:t>algorithm</a:t>
            </a:r>
            <a:endParaRPr lang="pt-BR" dirty="0" smtClean="0"/>
          </a:p>
          <a:p>
            <a:r>
              <a:rPr lang="pt-BR" dirty="0" err="1" smtClean="0"/>
              <a:t>Macqueen</a:t>
            </a:r>
            <a:r>
              <a:rPr lang="pt-BR" dirty="0" smtClean="0"/>
              <a:t> et al., 1967</a:t>
            </a:r>
          </a:p>
          <a:p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Minimization</a:t>
            </a:r>
            <a:r>
              <a:rPr lang="pt-BR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objective</a:t>
            </a:r>
            <a:r>
              <a:rPr lang="pt-BR" dirty="0" smtClean="0"/>
              <a:t> </a:t>
            </a:r>
            <a:r>
              <a:rPr lang="pt-BR" dirty="0" err="1" smtClean="0"/>
              <a:t>function</a:t>
            </a:r>
            <a:endParaRPr lang="pt-BR" dirty="0" smtClean="0"/>
          </a:p>
          <a:p>
            <a:r>
              <a:rPr lang="pt-BR" dirty="0" smtClean="0"/>
              <a:t>Cluster </a:t>
            </a:r>
            <a:r>
              <a:rPr lang="pt-BR" b="1" i="1" dirty="0" smtClean="0">
                <a:solidFill>
                  <a:schemeClr val="accent1">
                    <a:lumMod val="50000"/>
                  </a:schemeClr>
                </a:solidFill>
              </a:rPr>
              <a:t>n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objects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dirty="0" err="1" smtClean="0"/>
              <a:t>based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atributes </a:t>
            </a:r>
            <a:r>
              <a:rPr lang="pt-BR" dirty="0" err="1" smtClean="0"/>
              <a:t>into</a:t>
            </a:r>
            <a:r>
              <a:rPr lang="pt-BR" dirty="0" smtClean="0"/>
              <a:t> </a:t>
            </a:r>
            <a:r>
              <a:rPr lang="pt-BR" b="1" i="1" dirty="0" smtClean="0">
                <a:solidFill>
                  <a:schemeClr val="accent1">
                    <a:lumMod val="50000"/>
                  </a:schemeClr>
                </a:solidFill>
              </a:rPr>
              <a:t>k</a:t>
            </a:r>
            <a:r>
              <a:rPr lang="pt-BR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 smtClean="0">
                <a:solidFill>
                  <a:schemeClr val="accent1">
                    <a:lumMod val="50000"/>
                  </a:schemeClr>
                </a:solidFill>
              </a:rPr>
              <a:t>partitions</a:t>
            </a:r>
            <a:r>
              <a:rPr lang="pt-BR" dirty="0" smtClean="0"/>
              <a:t>, </a:t>
            </a:r>
            <a:r>
              <a:rPr lang="pt-BR" dirty="0" err="1" smtClean="0"/>
              <a:t>where</a:t>
            </a:r>
            <a:r>
              <a:rPr lang="pt-BR" dirty="0" smtClean="0"/>
              <a:t> </a:t>
            </a:r>
            <a:r>
              <a:rPr lang="pt-BR" i="1" dirty="0" smtClean="0"/>
              <a:t>k &lt; n</a:t>
            </a:r>
            <a:r>
              <a:rPr lang="pt-BR" dirty="0" smtClean="0"/>
              <a:t>.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t-BR" b="0" i="1" dirty="0" smtClean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pt-BR" i="1" dirty="0">
              <a:latin typeface="Cambria Math" panose="02040503050406030204" pitchFamily="18" charset="0"/>
            </a:endParaRPr>
          </a:p>
          <a:p>
            <a:pPr marL="0" indent="0">
              <a:buNone/>
            </a:pPr>
            <a:endParaRPr lang="pt-BR" b="0" i="1" dirty="0" smtClean="0">
              <a:latin typeface="Cambria Math" panose="02040503050406030204" pitchFamily="18" charset="0"/>
            </a:endParaRPr>
          </a:p>
        </p:txBody>
      </p:sp>
      <p:sp>
        <p:nvSpPr>
          <p:cNvPr id="12" name="Espaço Reservado para Número de Slid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52</a:t>
            </a:fld>
            <a:endParaRPr lang="pt-BR" dirty="0"/>
          </a:p>
        </p:txBody>
      </p:sp>
      <p:sp>
        <p:nvSpPr>
          <p:cNvPr id="25" name="Seta para a direita 24"/>
          <p:cNvSpPr/>
          <p:nvPr/>
        </p:nvSpPr>
        <p:spPr>
          <a:xfrm>
            <a:off x="7733251" y="1828571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 rot="5400000">
            <a:off x="9452386" y="3543208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Seta para a direita 26"/>
          <p:cNvSpPr/>
          <p:nvPr/>
        </p:nvSpPr>
        <p:spPr>
          <a:xfrm flipH="1">
            <a:off x="8092271" y="4912045"/>
            <a:ext cx="963451" cy="5459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em curva para a direita 32"/>
          <p:cNvSpPr/>
          <p:nvPr/>
        </p:nvSpPr>
        <p:spPr>
          <a:xfrm flipH="1" flipV="1">
            <a:off x="10937446" y="1828569"/>
            <a:ext cx="1007461" cy="3661119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82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-0.00065 -0.1935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7037E-6 L -0.14935 -0.21875 " pathEditMode="relative" rAng="0" ptsTypes="AA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4" y="-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11693 -0.22778 " pathEditMode="relative" rAng="0" ptsTypes="AA">
                                      <p:cBhvr>
                                        <p:cTn id="6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46" y="-1138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0.11653 0.2050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1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8" grpId="1"/>
      <p:bldP spid="18" grpId="2"/>
      <p:bldP spid="16" grpId="0" build="allAtOnce"/>
      <p:bldP spid="9" grpId="0" build="p"/>
      <p:bldP spid="25" grpId="0" animBg="1"/>
      <p:bldP spid="26" grpId="0" animBg="1"/>
      <p:bldP spid="27" grpId="0" animBg="1"/>
      <p:bldP spid="3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86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</a:p>
          <a:p>
            <a:r>
              <a:rPr lang="en-US" dirty="0" smtClean="0"/>
              <a:t>Attribute Field K-Means</a:t>
            </a:r>
          </a:p>
          <a:p>
            <a:r>
              <a:rPr lang="en-US" dirty="0" smtClean="0"/>
              <a:t>Prototype</a:t>
            </a:r>
          </a:p>
          <a:p>
            <a:r>
              <a:rPr lang="en-US" dirty="0" smtClean="0"/>
              <a:t>Visualization Results and Analysis</a:t>
            </a:r>
          </a:p>
          <a:p>
            <a:r>
              <a:rPr lang="en-US" dirty="0" smtClean="0"/>
              <a:t>Comparison</a:t>
            </a:r>
          </a:p>
          <a:p>
            <a:r>
              <a:rPr lang="en-US" dirty="0" smtClean="0"/>
              <a:t>Conclusions and Future Work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205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072" y="-13928"/>
            <a:ext cx="6872407" cy="687240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5" name="Imagem 2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6" name="Imagem 2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7" name="Imagem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29" name="Imagem 2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3553" y="-13447"/>
            <a:ext cx="6871447" cy="687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928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8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9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3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5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5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6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7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8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Initialization</a:t>
            </a:r>
            <a:endParaRPr lang="en-US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>
                <a:solidFill>
                  <a:srgbClr val="0C4D86"/>
                </a:solidFill>
              </a:rPr>
              <a:t>Critical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to performance</a:t>
            </a:r>
          </a:p>
          <a:p>
            <a:r>
              <a:rPr lang="en-US" b="1" dirty="0" smtClean="0">
                <a:solidFill>
                  <a:srgbClr val="0C4D86"/>
                </a:solidFill>
              </a:rPr>
              <a:t>Difficult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to have </a:t>
            </a:r>
            <a:r>
              <a:rPr lang="en-US" b="1" dirty="0" smtClean="0">
                <a:solidFill>
                  <a:srgbClr val="0C4D86"/>
                </a:solidFill>
              </a:rPr>
              <a:t>guarantees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on the </a:t>
            </a:r>
            <a:r>
              <a:rPr lang="en-US" b="1" dirty="0" smtClean="0">
                <a:solidFill>
                  <a:srgbClr val="0C4D86"/>
                </a:solidFill>
              </a:rPr>
              <a:t>optimization performance</a:t>
            </a:r>
          </a:p>
          <a:p>
            <a:r>
              <a:rPr lang="en-US" dirty="0" smtClean="0"/>
              <a:t>We use </a:t>
            </a:r>
            <a:r>
              <a:rPr lang="en-US" dirty="0" err="1" smtClean="0"/>
              <a:t>mutua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C4D86"/>
                </a:solidFill>
              </a:rPr>
              <a:t>three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rgbClr val="0C4D86"/>
                </a:solidFill>
              </a:rPr>
              <a:t>heuristics</a:t>
            </a:r>
          </a:p>
          <a:p>
            <a:pPr lvl="1"/>
            <a:r>
              <a:rPr lang="en-US" b="1" dirty="0" smtClean="0">
                <a:solidFill>
                  <a:srgbClr val="0C4D86"/>
                </a:solidFill>
              </a:rPr>
              <a:t>Random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Selection</a:t>
            </a:r>
          </a:p>
          <a:p>
            <a:pPr lvl="1"/>
            <a:r>
              <a:rPr lang="en-US" dirty="0" smtClean="0"/>
              <a:t>Pick </a:t>
            </a:r>
            <a:r>
              <a:rPr lang="en-US" b="1" dirty="0" smtClean="0">
                <a:solidFill>
                  <a:srgbClr val="0C4D86"/>
                </a:solidFill>
              </a:rPr>
              <a:t>first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trajectory at </a:t>
            </a:r>
            <a:r>
              <a:rPr lang="en-US" b="1" dirty="0" smtClean="0">
                <a:solidFill>
                  <a:srgbClr val="0C4D86"/>
                </a:solidFill>
              </a:rPr>
              <a:t>random</a:t>
            </a:r>
            <a:r>
              <a:rPr lang="en-US" dirty="0" smtClean="0"/>
              <a:t>. The following ones </a:t>
            </a:r>
            <a:r>
              <a:rPr lang="en-US" b="1" dirty="0" smtClean="0">
                <a:solidFill>
                  <a:srgbClr val="0C4D86"/>
                </a:solidFill>
              </a:rPr>
              <a:t>maximize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the </a:t>
            </a:r>
            <a:r>
              <a:rPr lang="en-US" b="1" dirty="0" smtClean="0">
                <a:solidFill>
                  <a:srgbClr val="0C4D86"/>
                </a:solidFill>
              </a:rPr>
              <a:t>approximate</a:t>
            </a:r>
            <a:r>
              <a:rPr lang="en-US" b="1" dirty="0" smtClean="0">
                <a:solidFill>
                  <a:srgbClr val="2E75B6"/>
                </a:solidFill>
              </a:rPr>
              <a:t> </a:t>
            </a:r>
            <a:r>
              <a:rPr lang="en-US" b="1" dirty="0" smtClean="0">
                <a:solidFill>
                  <a:srgbClr val="0C4D86"/>
                </a:solidFill>
              </a:rPr>
              <a:t>consistency</a:t>
            </a:r>
            <a:r>
              <a:rPr lang="en-US" b="1" dirty="0" smtClean="0">
                <a:solidFill>
                  <a:srgbClr val="2E75B6"/>
                </a:solidFill>
              </a:rPr>
              <a:t> </a:t>
            </a:r>
            <a:r>
              <a:rPr lang="en-US" b="1" dirty="0" smtClean="0">
                <a:solidFill>
                  <a:srgbClr val="0C4D86"/>
                </a:solidFill>
              </a:rPr>
              <a:t>measure</a:t>
            </a:r>
          </a:p>
          <a:p>
            <a:pPr lvl="1"/>
            <a:r>
              <a:rPr lang="en-US" dirty="0" smtClean="0"/>
              <a:t>Pick </a:t>
            </a:r>
            <a:r>
              <a:rPr lang="en-US" b="1" dirty="0" smtClean="0">
                <a:solidFill>
                  <a:srgbClr val="0C4D86"/>
                </a:solidFill>
              </a:rPr>
              <a:t>first</a:t>
            </a:r>
            <a:r>
              <a:rPr lang="en-US" dirty="0" smtClean="0">
                <a:solidFill>
                  <a:srgbClr val="0C4D86"/>
                </a:solidFill>
              </a:rPr>
              <a:t> </a:t>
            </a:r>
            <a:r>
              <a:rPr lang="en-US" dirty="0" smtClean="0"/>
              <a:t>trajectory at </a:t>
            </a:r>
            <a:r>
              <a:rPr lang="en-US" b="1" dirty="0" smtClean="0">
                <a:solidFill>
                  <a:srgbClr val="0C4D86"/>
                </a:solidFill>
              </a:rPr>
              <a:t>random</a:t>
            </a:r>
            <a:r>
              <a:rPr lang="en-US" dirty="0" smtClean="0"/>
              <a:t>. The following ones are chosen with </a:t>
            </a:r>
            <a:r>
              <a:rPr lang="en-US" b="1" dirty="0" smtClean="0">
                <a:solidFill>
                  <a:srgbClr val="0C4D86"/>
                </a:solidFill>
              </a:rPr>
              <a:t>probability proportional</a:t>
            </a:r>
            <a:r>
              <a:rPr lang="en-US" dirty="0" smtClean="0"/>
              <a:t> to the </a:t>
            </a:r>
            <a:r>
              <a:rPr lang="en-US" b="1" dirty="0" smtClean="0">
                <a:solidFill>
                  <a:srgbClr val="0C4D86"/>
                </a:solidFill>
              </a:rPr>
              <a:t>approximate consistency measure</a:t>
            </a:r>
            <a:endParaRPr lang="en-US" b="1" dirty="0">
              <a:solidFill>
                <a:srgbClr val="0C4D86"/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674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TraClus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499" y="2132721"/>
            <a:ext cx="3047619" cy="3047619"/>
          </a:xfrm>
        </p:spPr>
      </p:pic>
      <p:pic>
        <p:nvPicPr>
          <p:cNvPr id="7" name="Espaço Reservado para Conteúdo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031" y="2132720"/>
            <a:ext cx="3047619" cy="3047619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57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762" y="2146682"/>
            <a:ext cx="3047619" cy="304761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381" y="2132720"/>
            <a:ext cx="3047619" cy="3047619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203980" y="550477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Chicago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3237510" y="550477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San Francisco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305241" y="550477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London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9352860" y="5476668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Central Park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15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Running</a:t>
            </a:r>
            <a:r>
              <a:rPr lang="pt-BR" dirty="0" smtClean="0"/>
              <a:t> Time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59" y="970671"/>
            <a:ext cx="7546315" cy="5462356"/>
          </a:xfr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271974" y="1617785"/>
            <a:ext cx="3235398" cy="4559178"/>
          </a:xfrm>
        </p:spPr>
        <p:txBody>
          <a:bodyPr/>
          <a:lstStyle/>
          <a:p>
            <a:r>
              <a:rPr lang="pt-BR" dirty="0" err="1" smtClean="0"/>
              <a:t>Synthetic</a:t>
            </a:r>
            <a:r>
              <a:rPr lang="pt-BR" dirty="0" smtClean="0"/>
              <a:t>: 2000</a:t>
            </a:r>
          </a:p>
          <a:p>
            <a:r>
              <a:rPr lang="pt-BR" dirty="0" err="1" smtClean="0"/>
              <a:t>Hurricanes</a:t>
            </a:r>
            <a:r>
              <a:rPr lang="pt-BR" dirty="0" smtClean="0"/>
              <a:t>: 931</a:t>
            </a:r>
          </a:p>
          <a:p>
            <a:r>
              <a:rPr lang="pt-BR" dirty="0" smtClean="0"/>
              <a:t>Central Park: 316</a:t>
            </a:r>
          </a:p>
          <a:p>
            <a:r>
              <a:rPr lang="pt-BR" dirty="0" smtClean="0"/>
              <a:t>London: 1550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2483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AFKM </a:t>
            </a:r>
            <a:r>
              <a:rPr lang="pt-BR" dirty="0" err="1" smtClean="0"/>
              <a:t>vs</a:t>
            </a:r>
            <a:r>
              <a:rPr lang="pt-BR" dirty="0" smtClean="0"/>
              <a:t> K-</a:t>
            </a:r>
            <a:r>
              <a:rPr lang="pt-BR" dirty="0" err="1" smtClean="0"/>
              <a:t>Means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59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9513595"/>
              </p:ext>
            </p:extLst>
          </p:nvPr>
        </p:nvGraphicFramePr>
        <p:xfrm>
          <a:off x="656732" y="2159123"/>
          <a:ext cx="10726136" cy="34765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01" name="Acrobat Document" r:id="rId3" imgW="8610574" imgH="2790573" progId="AcroExch.Document.11">
                  <p:embed/>
                </p:oleObj>
              </mc:Choice>
              <mc:Fallback>
                <p:oleObj name="Acrobat Document" r:id="rId3" imgW="8610574" imgH="2790573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6732" y="2159123"/>
                        <a:ext cx="10726136" cy="34765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Elipse 6"/>
          <p:cNvSpPr/>
          <p:nvPr/>
        </p:nvSpPr>
        <p:spPr>
          <a:xfrm>
            <a:off x="8761241" y="3429000"/>
            <a:ext cx="571500" cy="495300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269452" y="3908548"/>
            <a:ext cx="571500" cy="495300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/>
          <p:cNvSpPr/>
          <p:nvPr/>
        </p:nvSpPr>
        <p:spPr>
          <a:xfrm>
            <a:off x="3752850" y="3714750"/>
            <a:ext cx="571500" cy="495300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/>
          <p:cNvSpPr/>
          <p:nvPr/>
        </p:nvSpPr>
        <p:spPr>
          <a:xfrm>
            <a:off x="9369082" y="3878324"/>
            <a:ext cx="571500" cy="495300"/>
          </a:xfrm>
          <a:prstGeom prst="ellipse">
            <a:avLst/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626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2" y="3861864"/>
            <a:ext cx="2897654" cy="288794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32" y="973053"/>
            <a:ext cx="2857900" cy="283884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50" y="3846626"/>
            <a:ext cx="2862663" cy="29031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Motivation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2" y="983527"/>
            <a:ext cx="2897654" cy="2828373"/>
          </a:xfr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8" y="983527"/>
            <a:ext cx="2862663" cy="284361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67" y="968289"/>
            <a:ext cx="2785703" cy="285884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7" y="3846626"/>
            <a:ext cx="2862664" cy="290318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67" y="3846879"/>
            <a:ext cx="2785703" cy="2918171"/>
          </a:xfrm>
          <a:prstGeom prst="rect">
            <a:avLst/>
          </a:prstGeom>
        </p:spPr>
      </p:pic>
      <p:pic>
        <p:nvPicPr>
          <p:cNvPr id="40" name="Espaço Reservado para Conteúdo 39"/>
          <p:cNvPicPr>
            <a:picLocks noGrp="1" noChangeAspect="1"/>
          </p:cNvPicPr>
          <p:nvPr>
            <p:ph sz="half" idx="2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" y="2133780"/>
            <a:ext cx="359340" cy="1678120"/>
          </a:xfr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" y="4877790"/>
            <a:ext cx="373548" cy="1929374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>
            <a:off x="783023" y="6571818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Running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632060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Walking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6706345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Bicyclists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9621372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Recreative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Bikers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267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2" y="3861864"/>
            <a:ext cx="2897654" cy="288794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432" y="973053"/>
            <a:ext cx="2857900" cy="2838847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050" y="3846626"/>
            <a:ext cx="2862663" cy="290318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Central Park</a:t>
            </a:r>
            <a:endParaRPr lang="pt-BR" dirty="0"/>
          </a:p>
        </p:txBody>
      </p:sp>
      <p:pic>
        <p:nvPicPr>
          <p:cNvPr id="15" name="Espaço Reservado para Conteúdo 14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42" y="983527"/>
            <a:ext cx="2897654" cy="2828373"/>
          </a:xfr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8" y="983527"/>
            <a:ext cx="2862663" cy="284361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67" y="968289"/>
            <a:ext cx="2785703" cy="2858848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367" y="3846626"/>
            <a:ext cx="2862664" cy="2903186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067" y="3846879"/>
            <a:ext cx="2785703" cy="2918171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1313"/>
            <a:ext cx="2540764" cy="1270382"/>
          </a:xfrm>
          <a:prstGeom prst="rect">
            <a:avLst/>
          </a:prstGeom>
        </p:spPr>
      </p:pic>
      <p:pic>
        <p:nvPicPr>
          <p:cNvPr id="28" name="Imagem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0732" y="727486"/>
            <a:ext cx="2476074" cy="1238037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59" y="733764"/>
            <a:ext cx="2540764" cy="1270382"/>
          </a:xfrm>
          <a:prstGeom prst="rect">
            <a:avLst/>
          </a:prstGeom>
        </p:spPr>
      </p:pic>
      <p:pic>
        <p:nvPicPr>
          <p:cNvPr id="32" name="Imagem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90" y="759013"/>
            <a:ext cx="2540764" cy="1270382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76650"/>
            <a:ext cx="2540764" cy="1270382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387" y="3662638"/>
            <a:ext cx="2540764" cy="1270382"/>
          </a:xfrm>
          <a:prstGeom prst="rect">
            <a:avLst/>
          </a:prstGeom>
        </p:spPr>
      </p:pic>
      <p:pic>
        <p:nvPicPr>
          <p:cNvPr id="35" name="Imagem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774" y="3662638"/>
            <a:ext cx="2540764" cy="1270382"/>
          </a:xfrm>
          <a:prstGeom prst="rect">
            <a:avLst/>
          </a:prstGeom>
        </p:spPr>
      </p:pic>
      <p:pic>
        <p:nvPicPr>
          <p:cNvPr id="36" name="Imagem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4690" y="3676650"/>
            <a:ext cx="2540764" cy="1270382"/>
          </a:xfrm>
          <a:prstGeom prst="rect">
            <a:avLst/>
          </a:prstGeom>
        </p:spPr>
      </p:pic>
      <p:pic>
        <p:nvPicPr>
          <p:cNvPr id="40" name="Espaço Reservado para Conteúdo 39"/>
          <p:cNvPicPr>
            <a:picLocks noGrp="1" noChangeAspect="1"/>
          </p:cNvPicPr>
          <p:nvPr>
            <p:ph sz="half" idx="2"/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2" y="2133780"/>
            <a:ext cx="359340" cy="1678120"/>
          </a:xfr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4" y="4877790"/>
            <a:ext cx="373548" cy="1929374"/>
          </a:xfrm>
          <a:prstGeom prst="rect">
            <a:avLst/>
          </a:prstGeom>
        </p:spPr>
      </p:pic>
      <p:sp>
        <p:nvSpPr>
          <p:cNvPr id="42" name="Retângulo 41"/>
          <p:cNvSpPr/>
          <p:nvPr/>
        </p:nvSpPr>
        <p:spPr>
          <a:xfrm>
            <a:off x="783023" y="6571818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Running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4" name="Retângulo 43"/>
          <p:cNvSpPr/>
          <p:nvPr/>
        </p:nvSpPr>
        <p:spPr>
          <a:xfrm>
            <a:off x="3632060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Walking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5" name="Retângulo 44"/>
          <p:cNvSpPr/>
          <p:nvPr/>
        </p:nvSpPr>
        <p:spPr>
          <a:xfrm>
            <a:off x="6706345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Bicyclists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6" name="Retângulo 45"/>
          <p:cNvSpPr/>
          <p:nvPr/>
        </p:nvSpPr>
        <p:spPr>
          <a:xfrm>
            <a:off x="9621372" y="6581670"/>
            <a:ext cx="1867091" cy="2599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Recreative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 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Bikers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63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pPr/>
              <a:t>7</a:t>
            </a:fld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33" y="1234635"/>
            <a:ext cx="4857751" cy="485775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58" y="982236"/>
            <a:ext cx="2623921" cy="259461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457" y="3608487"/>
            <a:ext cx="2623921" cy="2594610"/>
          </a:xfrm>
          <a:prstGeom prst="rect">
            <a:avLst/>
          </a:prstGeom>
        </p:spPr>
      </p:pic>
      <p:pic>
        <p:nvPicPr>
          <p:cNvPr id="9" name="Espaço Reservado para Conteúdo 28"/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41" y="1108973"/>
            <a:ext cx="2571750" cy="2571750"/>
          </a:xfr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4141" y="3619917"/>
            <a:ext cx="2571750" cy="257175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6616652" y="6073235"/>
            <a:ext cx="1354015" cy="349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K-</a:t>
            </a:r>
            <a:r>
              <a:rPr lang="pt-BR" sz="1400" b="1" i="1" dirty="0" err="1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Means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9887244" y="6073235"/>
            <a:ext cx="1354015" cy="3490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8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method is a </a:t>
            </a:r>
            <a:r>
              <a:rPr lang="en-US" b="1" dirty="0" smtClean="0">
                <a:solidFill>
                  <a:srgbClr val="2E75B6"/>
                </a:solidFill>
              </a:rPr>
              <a:t>generalization</a:t>
            </a:r>
            <a:r>
              <a:rPr lang="en-US" dirty="0" smtClean="0">
                <a:solidFill>
                  <a:srgbClr val="2E75B6"/>
                </a:solidFill>
              </a:rPr>
              <a:t> </a:t>
            </a:r>
            <a:r>
              <a:rPr lang="en-US" dirty="0" smtClean="0"/>
              <a:t>of VFKM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441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Introduction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9</a:t>
            </a:fld>
            <a:endParaRPr lang="pt-BR" dirty="0"/>
          </a:p>
        </p:txBody>
      </p:sp>
      <p:graphicFrame>
        <p:nvGraphicFramePr>
          <p:cNvPr id="6" name="Objeto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460256"/>
              </p:ext>
            </p:extLst>
          </p:nvPr>
        </p:nvGraphicFramePr>
        <p:xfrm>
          <a:off x="0" y="970672"/>
          <a:ext cx="6225895" cy="52062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1" name="Acrobat Document" r:id="rId3" imgW="6571980" imgH="5495848" progId="AcroExch.Document.11">
                  <p:embed/>
                </p:oleObj>
              </mc:Choice>
              <mc:Fallback>
                <p:oleObj name="Acrobat Document" r:id="rId3" imgW="6571980" imgH="549584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70672"/>
                        <a:ext cx="6225895" cy="52062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o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9176829"/>
              </p:ext>
            </p:extLst>
          </p:nvPr>
        </p:nvGraphicFramePr>
        <p:xfrm>
          <a:off x="6225896" y="1070685"/>
          <a:ext cx="2857459" cy="2300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2" name="Acrobat Document" r:id="rId5" imgW="5714918" imgH="4600478" progId="AcroExch.Document.11">
                  <p:embed/>
                </p:oleObj>
              </mc:Choice>
              <mc:Fallback>
                <p:oleObj name="Acrobat Document" r:id="rId5" imgW="5714918" imgH="4600478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225896" y="1070685"/>
                        <a:ext cx="2857459" cy="23002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o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2340941"/>
              </p:ext>
            </p:extLst>
          </p:nvPr>
        </p:nvGraphicFramePr>
        <p:xfrm>
          <a:off x="6225896" y="3470937"/>
          <a:ext cx="2857459" cy="229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3" name="Acrobat Document" r:id="rId7" imgW="5714918" imgH="4591030" progId="AcroExch.Document.11">
                  <p:embed/>
                </p:oleObj>
              </mc:Choice>
              <mc:Fallback>
                <p:oleObj name="Acrobat Document" r:id="rId7" imgW="5714918" imgH="4591030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225896" y="3470937"/>
                        <a:ext cx="2857459" cy="22955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to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316189"/>
              </p:ext>
            </p:extLst>
          </p:nvPr>
        </p:nvGraphicFramePr>
        <p:xfrm>
          <a:off x="9320234" y="1070685"/>
          <a:ext cx="2871766" cy="231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4" name="Acrobat Document" r:id="rId9" imgW="5743532" imgH="4638539" progId="AcroExch.Document.11">
                  <p:embed/>
                </p:oleObj>
              </mc:Choice>
              <mc:Fallback>
                <p:oleObj name="Acrobat Document" r:id="rId9" imgW="5743532" imgH="463853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9320234" y="1070685"/>
                        <a:ext cx="2871766" cy="231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to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515319"/>
              </p:ext>
            </p:extLst>
          </p:nvPr>
        </p:nvGraphicFramePr>
        <p:xfrm>
          <a:off x="9320234" y="3459059"/>
          <a:ext cx="2871766" cy="2319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25" name="Acrobat Document" r:id="rId11" imgW="5743532" imgH="4638539" progId="AcroExch.Document.11">
                  <p:embed/>
                </p:oleObj>
              </mc:Choice>
              <mc:Fallback>
                <p:oleObj name="Acrobat Document" r:id="rId11" imgW="5743532" imgH="4638539" progId="AcroExch.Document.1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320234" y="3459059"/>
                        <a:ext cx="2871766" cy="2319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tângulo 10"/>
          <p:cNvSpPr/>
          <p:nvPr/>
        </p:nvSpPr>
        <p:spPr>
          <a:xfrm>
            <a:off x="9440787" y="5902466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AFKM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6339295" y="5902466"/>
            <a:ext cx="2630659" cy="2744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1" dirty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V</a:t>
            </a:r>
            <a:r>
              <a:rPr lang="pt-BR" sz="1400" b="1" i="1" dirty="0" smtClean="0">
                <a:solidFill>
                  <a:schemeClr val="tx1">
                    <a:lumMod val="95000"/>
                    <a:lumOff val="5000"/>
                  </a:schemeClr>
                </a:solidFill>
                <a:cs typeface="Arial" panose="020B0604020202020204" pitchFamily="34" charset="0"/>
              </a:rPr>
              <a:t>FKM</a:t>
            </a:r>
            <a:endParaRPr lang="pt-BR" sz="1400" b="1" i="1" dirty="0">
              <a:solidFill>
                <a:schemeClr val="tx1">
                  <a:lumMod val="95000"/>
                  <a:lumOff val="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" name="Retângulo de cantos arredondados 14"/>
          <p:cNvSpPr/>
          <p:nvPr/>
        </p:nvSpPr>
        <p:spPr>
          <a:xfrm>
            <a:off x="438150" y="3370924"/>
            <a:ext cx="2228850" cy="2531542"/>
          </a:xfrm>
          <a:prstGeom prst="roundRect">
            <a:avLst/>
          </a:prstGeom>
          <a:solidFill>
            <a:srgbClr val="5B9BD5">
              <a:alpha val="1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2667000" y="2895600"/>
            <a:ext cx="3316459" cy="3006866"/>
          </a:xfrm>
          <a:prstGeom prst="roundRect">
            <a:avLst/>
          </a:prstGeom>
          <a:solidFill>
            <a:srgbClr val="5B9BD5">
              <a:alpha val="10196"/>
            </a:srgb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24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5" grpId="1" animBg="1"/>
      <p:bldP spid="16" grpId="0" animBg="1"/>
      <p:bldP spid="1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11233</TotalTime>
  <Words>2241</Words>
  <Application>Microsoft Office PowerPoint</Application>
  <PresentationFormat>Widescreen</PresentationFormat>
  <Paragraphs>421</Paragraphs>
  <Slides>60</Slides>
  <Notes>11</Notes>
  <HiddenSlides>9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3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Calibri Light</vt:lpstr>
      <vt:lpstr>Cambria Math</vt:lpstr>
      <vt:lpstr>Office Theme</vt:lpstr>
      <vt:lpstr>Personalizar design</vt:lpstr>
      <vt:lpstr>1_Personalizar design</vt:lpstr>
      <vt:lpstr>Acrobat Document</vt:lpstr>
      <vt:lpstr>Attribute Field K-Means: Clustering Trajectories with Attributes by Fitting Multiple Fields</vt:lpstr>
      <vt:lpstr>K-Means Clustering</vt:lpstr>
      <vt:lpstr>Trajectories</vt:lpstr>
      <vt:lpstr>Motivation</vt:lpstr>
      <vt:lpstr>Motivation</vt:lpstr>
      <vt:lpstr>Motivation</vt:lpstr>
      <vt:lpstr>Motivation</vt:lpstr>
      <vt:lpstr>Introduction</vt:lpstr>
      <vt:lpstr>Introduction</vt:lpstr>
      <vt:lpstr>Introduction</vt:lpstr>
      <vt:lpstr>Related Work</vt:lpstr>
      <vt:lpstr>Related Work</vt:lpstr>
      <vt:lpstr>Visualization Of Trajectory Data</vt:lpstr>
      <vt:lpstr>Visualization Of Trajetory Data</vt:lpstr>
      <vt:lpstr>Trajectory Modeling and Clustering Analysis</vt:lpstr>
      <vt:lpstr>Interactive Exploration of Trajectory Data</vt:lpstr>
      <vt:lpstr>Sketching</vt:lpstr>
      <vt:lpstr>Attribute Field K-Means</vt:lpstr>
      <vt:lpstr>AFKM</vt:lpstr>
      <vt:lpstr>AFKM</vt:lpstr>
      <vt:lpstr>Progressive Clustering</vt:lpstr>
      <vt:lpstr>Progressive Clustering</vt:lpstr>
      <vt:lpstr>Hierarchical Clustering</vt:lpstr>
      <vt:lpstr>Hierarchical Clustering</vt:lpstr>
      <vt:lpstr>AFKM</vt:lpstr>
      <vt:lpstr>Weights</vt:lpstr>
      <vt:lpstr>Algorithm</vt:lpstr>
      <vt:lpstr>Prototype</vt:lpstr>
      <vt:lpstr>Visualization Results and Analysis</vt:lpstr>
      <vt:lpstr>Synthetic Dataset</vt:lpstr>
      <vt:lpstr>Synthetic Dataset</vt:lpstr>
      <vt:lpstr>Synthetic Dataset</vt:lpstr>
      <vt:lpstr>Hurricane Dataset</vt:lpstr>
      <vt:lpstr>Exercise Dataset</vt:lpstr>
      <vt:lpstr>Sampling Trajectories</vt:lpstr>
      <vt:lpstr>London</vt:lpstr>
      <vt:lpstr>Sketching</vt:lpstr>
      <vt:lpstr>Comparison</vt:lpstr>
      <vt:lpstr>Synthetic Dataset</vt:lpstr>
      <vt:lpstr>Synthetic Dataset</vt:lpstr>
      <vt:lpstr>Sketching</vt:lpstr>
      <vt:lpstr>TraClus – Central Park</vt:lpstr>
      <vt:lpstr>Limitations</vt:lpstr>
      <vt:lpstr>Conclusions and Future Work</vt:lpstr>
      <vt:lpstr>Conclusions</vt:lpstr>
      <vt:lpstr>Conclusions</vt:lpstr>
      <vt:lpstr>Contributions</vt:lpstr>
      <vt:lpstr>Future Work</vt:lpstr>
      <vt:lpstr>Thank You!</vt:lpstr>
      <vt:lpstr>Attribute Field K-Means: Clustering Trajectories with Attributes by Fitting Multiple Fields</vt:lpstr>
      <vt:lpstr>Apresentação do PowerPoint</vt:lpstr>
      <vt:lpstr>K-Means Clustering</vt:lpstr>
      <vt:lpstr>Overview</vt:lpstr>
      <vt:lpstr>Overview</vt:lpstr>
      <vt:lpstr>Apresentação do PowerPoint</vt:lpstr>
      <vt:lpstr>Algorithm Initialization</vt:lpstr>
      <vt:lpstr>TraClus</vt:lpstr>
      <vt:lpstr>Running Time</vt:lpstr>
      <vt:lpstr>AFKM vs K-Means</vt:lpstr>
      <vt:lpstr>Central Park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Gerson Eduardo Groth</dc:creator>
  <cp:lastModifiedBy>Gerson Eduardo Groth</cp:lastModifiedBy>
  <cp:revision>376</cp:revision>
  <dcterms:created xsi:type="dcterms:W3CDTF">2016-02-21T18:58:59Z</dcterms:created>
  <dcterms:modified xsi:type="dcterms:W3CDTF">2016-03-02T12:44:26Z</dcterms:modified>
</cp:coreProperties>
</file>